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5"/>
  </p:notesMasterIdLst>
  <p:sldIdLst>
    <p:sldId id="323" r:id="rId3"/>
    <p:sldId id="285"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256" r:id="rId23"/>
    <p:sldId id="257" r:id="rId24"/>
    <p:sldId id="258" r:id="rId25"/>
    <p:sldId id="259" r:id="rId26"/>
    <p:sldId id="260" r:id="rId27"/>
    <p:sldId id="261" r:id="rId28"/>
    <p:sldId id="262" r:id="rId29"/>
    <p:sldId id="263" r:id="rId30"/>
    <p:sldId id="264" r:id="rId31"/>
    <p:sldId id="265" r:id="rId32"/>
    <p:sldId id="266" r:id="rId33"/>
    <p:sldId id="279" r:id="rId34"/>
    <p:sldId id="280" r:id="rId35"/>
    <p:sldId id="281" r:id="rId36"/>
    <p:sldId id="282" r:id="rId37"/>
    <p:sldId id="283" r:id="rId38"/>
    <p:sldId id="284"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270" r:id="rId55"/>
    <p:sldId id="273" r:id="rId56"/>
    <p:sldId id="275" r:id="rId57"/>
    <p:sldId id="274" r:id="rId58"/>
    <p:sldId id="276" r:id="rId59"/>
    <p:sldId id="277" r:id="rId60"/>
    <p:sldId id="278" r:id="rId61"/>
    <p:sldId id="271" r:id="rId62"/>
    <p:sldId id="319" r:id="rId63"/>
    <p:sldId id="321"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B31"/>
    <a:srgbClr val="404040"/>
    <a:srgbClr val="909090"/>
    <a:srgbClr val="FFFFFF"/>
    <a:srgbClr val="A6A6A6"/>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84" autoAdjust="0"/>
    <p:restoredTop sz="94660"/>
  </p:normalViewPr>
  <p:slideViewPr>
    <p:cSldViewPr snapToGrid="0" showGuides="1">
      <p:cViewPr varScale="1">
        <p:scale>
          <a:sx n="82" d="100"/>
          <a:sy n="82" d="100"/>
        </p:scale>
        <p:origin x="82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5A542-C739-436E-81C6-348AD70FD27D}" type="datetimeFigureOut">
              <a:rPr lang="zh-CN" altLang="en-US" smtClean="0"/>
              <a:t>2025-12-30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82530-F426-4FFB-9095-0C9E73A5354A}" type="slidenum">
              <a:rPr lang="zh-CN" altLang="en-US" smtClean="0"/>
              <a:t>‹#›</a:t>
            </a:fld>
            <a:endParaRPr lang="zh-CN" altLang="en-US"/>
          </a:p>
        </p:txBody>
      </p:sp>
    </p:spTree>
    <p:extLst>
      <p:ext uri="{BB962C8B-B14F-4D97-AF65-F5344CB8AC3E}">
        <p14:creationId xmlns:p14="http://schemas.microsoft.com/office/powerpoint/2010/main" val="311828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65362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418924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50599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034821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28202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8781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526010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89648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45456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61243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42631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565015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755564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12906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08030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828812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26628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608310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228551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12613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546497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32164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925266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850344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107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47970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064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9727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26108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43422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这些临床变量从</a:t>
            </a:r>
            <a:r>
              <a:rPr lang="en-US" altLang="zh-CN" dirty="0"/>
              <a:t> </a:t>
            </a:r>
            <a:r>
              <a:rPr lang="zh-CN" altLang="en-US" dirty="0"/>
              <a:t>人口学特征、肿瘤负荷、病理分级、分子亚型及激素环境</a:t>
            </a:r>
            <a:r>
              <a:rPr lang="en-US" altLang="zh-CN" dirty="0"/>
              <a:t> </a:t>
            </a:r>
            <a:r>
              <a:rPr lang="zh-CN" altLang="en-US" dirty="0"/>
              <a:t>多个层面刻画影响肿瘤大小的关键信息。</a:t>
            </a:r>
          </a:p>
          <a:p>
            <a:r>
              <a:rPr lang="en-US" altLang="zh-CN" dirty="0"/>
              <a:t>Q</a:t>
            </a:r>
            <a:r>
              <a:rPr lang="zh-CN" altLang="en-US" dirty="0"/>
              <a:t>：为什么把</a:t>
            </a:r>
            <a:r>
              <a:rPr lang="en-US" altLang="zh-CN" dirty="0"/>
              <a:t> cohort </a:t>
            </a:r>
            <a:r>
              <a:rPr lang="zh-CN" altLang="en-US" dirty="0"/>
              <a:t>也当作临床变量？</a:t>
            </a:r>
          </a:p>
          <a:p>
            <a:r>
              <a:rPr lang="en-US" altLang="zh-CN" dirty="0"/>
              <a:t>A</a:t>
            </a:r>
            <a:r>
              <a:rPr lang="zh-CN" altLang="en-US" dirty="0"/>
              <a:t>：</a:t>
            </a:r>
            <a:r>
              <a:rPr lang="en-US" altLang="zh-CN" dirty="0"/>
              <a:t> cohort </a:t>
            </a:r>
            <a:r>
              <a:rPr lang="zh-CN" altLang="en-US" dirty="0"/>
              <a:t>并非生物学解释变量，而是用于控制不同数据来源、检测平台或纳入标准带来的系统偏倚，防止模型将批次效应误当作生物学信号。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我们的因变量是肿瘤大小（单位：</a:t>
            </a:r>
            <a:r>
              <a:rPr lang="en-US" altLang="zh-CN" dirty="0"/>
              <a:t>mm</a:t>
            </a:r>
            <a:r>
              <a:rPr lang="zh-CN" altLang="en-US" dirty="0"/>
              <a:t>），这是一个连续型指标。</a:t>
            </a:r>
          </a:p>
          <a:p>
            <a:r>
              <a:rPr lang="zh-CN" altLang="en-US" dirty="0"/>
              <a:t>首先，数据质量很高</a:t>
            </a:r>
            <a:r>
              <a:rPr lang="en-US" altLang="zh-CN" dirty="0"/>
              <a:t>——</a:t>
            </a:r>
            <a:r>
              <a:rPr lang="zh-CN" altLang="en-US" dirty="0"/>
              <a:t>缺失率仅</a:t>
            </a:r>
            <a:r>
              <a:rPr lang="en-US" altLang="zh-CN" dirty="0"/>
              <a:t> 1.05%</a:t>
            </a:r>
            <a:r>
              <a:rPr lang="zh-CN" altLang="en-US" dirty="0"/>
              <a:t>，我们直接删除了缺失样本（共</a:t>
            </a:r>
            <a:r>
              <a:rPr lang="en-US" altLang="zh-CN" dirty="0"/>
              <a:t> 20 </a:t>
            </a:r>
            <a:r>
              <a:rPr lang="zh-CN" altLang="en-US" dirty="0"/>
              <a:t>例），这在回归分析中是标准做法（因变量不可插补）。</a:t>
            </a:r>
          </a:p>
          <a:p>
            <a:r>
              <a:rPr lang="zh-CN" altLang="en-US" dirty="0"/>
              <a:t>其次，原始分布严重右偏（偏度</a:t>
            </a:r>
            <a:r>
              <a:rPr lang="en-US" altLang="zh-CN" dirty="0"/>
              <a:t>=2.1</a:t>
            </a:r>
            <a:r>
              <a:rPr lang="zh-CN" altLang="en-US" dirty="0"/>
              <a:t>），大量小肿瘤和少数极大肿瘤。</a:t>
            </a:r>
          </a:p>
          <a:p>
            <a:r>
              <a:rPr lang="zh-CN" altLang="en-US" dirty="0"/>
              <a:t>为满足线性模型的正态性假设，我们对比了两种变换：</a:t>
            </a:r>
          </a:p>
          <a:p>
            <a:r>
              <a:rPr lang="en-US" altLang="zh-CN" dirty="0"/>
              <a:t>Box-Cox </a:t>
            </a:r>
            <a:r>
              <a:rPr lang="zh-CN" altLang="en-US" dirty="0"/>
              <a:t>变换（</a:t>
            </a:r>
            <a:r>
              <a:rPr lang="en-US" altLang="zh-CN" dirty="0"/>
              <a:t>λ=0.20</a:t>
            </a:r>
            <a:r>
              <a:rPr lang="zh-CN" altLang="en-US" dirty="0"/>
              <a:t>）：统计最优，但</a:t>
            </a:r>
            <a:r>
              <a:rPr lang="en-US" altLang="zh-CN" dirty="0"/>
              <a:t> λ </a:t>
            </a:r>
            <a:r>
              <a:rPr lang="zh-CN" altLang="en-US" dirty="0"/>
              <a:t>无直观解释；</a:t>
            </a:r>
          </a:p>
          <a:p>
            <a:r>
              <a:rPr lang="zh-CN" altLang="en-US" dirty="0"/>
              <a:t>对数变换（</a:t>
            </a:r>
            <a:r>
              <a:rPr lang="en-US" altLang="zh-CN" dirty="0"/>
              <a:t>log(tumor_size + 1)</a:t>
            </a:r>
            <a:r>
              <a:rPr lang="zh-CN" altLang="en-US" dirty="0"/>
              <a:t>）：虽非最优（</a:t>
            </a:r>
            <a:r>
              <a:rPr lang="en-US" altLang="zh-CN" dirty="0"/>
              <a:t>λ≈0</a:t>
            </a:r>
            <a:r>
              <a:rPr lang="zh-CN" altLang="en-US" dirty="0"/>
              <a:t>），但临床可解释性强</a:t>
            </a:r>
            <a:r>
              <a:rPr lang="en-US" altLang="zh-CN" dirty="0"/>
              <a:t>——</a:t>
            </a:r>
            <a:r>
              <a:rPr lang="zh-CN" altLang="en-US" dirty="0"/>
              <a:t>系数可解读为</a:t>
            </a:r>
            <a:r>
              <a:rPr lang="en-US" altLang="zh-CN" dirty="0"/>
              <a:t>‘</a:t>
            </a:r>
            <a:r>
              <a:rPr lang="zh-CN" altLang="en-US" dirty="0"/>
              <a:t>肿瘤大小的相对变化</a:t>
            </a:r>
            <a:r>
              <a:rPr lang="en-US" altLang="zh-CN" dirty="0"/>
              <a:t>’</a:t>
            </a:r>
            <a:r>
              <a:rPr lang="zh-CN" altLang="en-US" dirty="0"/>
              <a:t>。</a:t>
            </a:r>
          </a:p>
          <a:p>
            <a:r>
              <a:rPr lang="zh-CN" altLang="en-US" dirty="0"/>
              <a:t>因此，我们最终选择对数变换，在模型性能和可解释性之间取得平衡。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我们纳入了</a:t>
            </a:r>
            <a:r>
              <a:rPr lang="en-US" altLang="zh-CN" dirty="0"/>
              <a:t>9</a:t>
            </a:r>
            <a:r>
              <a:rPr lang="zh-CN" altLang="en-US" dirty="0"/>
              <a:t>个关键临床变量，涵盖人口学、病理、分子分型和治疗背景。</a:t>
            </a:r>
          </a:p>
          <a:p>
            <a:r>
              <a:rPr lang="zh-CN" altLang="en-US" dirty="0"/>
              <a:t>数据完整性很高</a:t>
            </a:r>
            <a:r>
              <a:rPr lang="en-US" altLang="zh-CN" dirty="0"/>
              <a:t>——9</a:t>
            </a:r>
            <a:r>
              <a:rPr lang="zh-CN" altLang="en-US" dirty="0"/>
              <a:t>个变量中，仅组织学分级（</a:t>
            </a:r>
            <a:r>
              <a:rPr lang="en-US" altLang="zh-CN" dirty="0"/>
              <a:t>grade</a:t>
            </a:r>
            <a:r>
              <a:rPr lang="zh-CN" altLang="en-US" dirty="0"/>
              <a:t>）和样本细胞密度（</a:t>
            </a:r>
            <a:r>
              <a:rPr lang="en-US" altLang="zh-CN" dirty="0"/>
              <a:t>cellularity</a:t>
            </a:r>
            <a:r>
              <a:rPr lang="zh-CN" altLang="en-US" dirty="0"/>
              <a:t>）存在少量缺失（</a:t>
            </a:r>
            <a:r>
              <a:rPr lang="en-US" altLang="zh-CN" dirty="0"/>
              <a:t>&lt;4%</a:t>
            </a:r>
            <a:r>
              <a:rPr lang="zh-CN" altLang="en-US" dirty="0"/>
              <a:t>）。</a:t>
            </a:r>
          </a:p>
          <a:p>
            <a:r>
              <a:rPr lang="zh-CN" altLang="en-US" dirty="0"/>
              <a:t>通过缺失模式热图可见，缺失呈随机分布（无成块缺失或与特定样本相关），符合随机缺失（</a:t>
            </a:r>
            <a:r>
              <a:rPr lang="en-US" altLang="zh-CN" dirty="0"/>
              <a:t>MAR</a:t>
            </a:r>
            <a:r>
              <a:rPr lang="zh-CN" altLang="en-US" dirty="0"/>
              <a:t>）假设，适合进行填补。</a:t>
            </a:r>
          </a:p>
          <a:p>
            <a:r>
              <a:rPr lang="zh-CN" altLang="en-US" dirty="0"/>
              <a:t>我们根据变量类型采用差异化策略：</a:t>
            </a:r>
          </a:p>
          <a:p>
            <a:r>
              <a:rPr lang="en-US" altLang="zh-CN" b="1" dirty="0">
                <a:effectLst/>
              </a:rPr>
              <a:t>cellularity</a:t>
            </a:r>
            <a:r>
              <a:rPr lang="zh-CN" altLang="en-US" dirty="0">
                <a:effectLst/>
              </a:rPr>
              <a:t>（样本细胞密度）</a:t>
            </a:r>
          </a:p>
          <a:p>
            <a:r>
              <a:rPr lang="zh-CN" altLang="en-US" b="1" dirty="0">
                <a:effectLst/>
              </a:rPr>
              <a:t>技术性缺失</a:t>
            </a:r>
            <a:r>
              <a:rPr lang="zh-CN" altLang="en-US" dirty="0">
                <a:effectLst/>
              </a:rPr>
              <a:t>（如病理切片质量差导致无法评估）</a:t>
            </a:r>
          </a:p>
          <a:p>
            <a:r>
              <a:rPr lang="zh-CN" altLang="en-US" b="1" dirty="0">
                <a:effectLst/>
              </a:rPr>
              <a:t>众数填充</a:t>
            </a:r>
            <a:r>
              <a:rPr lang="zh-CN" altLang="en-US" dirty="0">
                <a:effectLst/>
              </a:rPr>
              <a:t>（</a:t>
            </a:r>
            <a:r>
              <a:rPr lang="en-US" altLang="zh-CN" dirty="0">
                <a:effectLst/>
              </a:rPr>
              <a:t>"High"</a:t>
            </a:r>
            <a:r>
              <a:rPr lang="zh-CN" altLang="en-US" dirty="0">
                <a:effectLst/>
              </a:rPr>
              <a:t>）</a:t>
            </a:r>
          </a:p>
          <a:p>
            <a:r>
              <a:rPr lang="zh-CN" altLang="en-US" dirty="0">
                <a:effectLst/>
              </a:rPr>
              <a:t>缺失是随机的，且 </a:t>
            </a:r>
            <a:r>
              <a:rPr lang="en-US" altLang="zh-CN" dirty="0">
                <a:effectLst/>
              </a:rPr>
              <a:t>"High" </a:t>
            </a:r>
            <a:r>
              <a:rPr lang="zh-CN" altLang="en-US" dirty="0">
                <a:effectLst/>
              </a:rPr>
              <a:t>是最常见类别，填充后对分布影响最小</a:t>
            </a:r>
          </a:p>
          <a:p>
            <a:r>
              <a:rPr lang="en-US" altLang="zh-CN" b="1" dirty="0" err="1">
                <a:effectLst/>
              </a:rPr>
              <a:t>neoplasm_histologic_grade</a:t>
            </a:r>
            <a:r>
              <a:rPr lang="zh-CN" altLang="en-US" dirty="0">
                <a:effectLst/>
              </a:rPr>
              <a:t>（组织学分级）</a:t>
            </a:r>
          </a:p>
          <a:p>
            <a:r>
              <a:rPr lang="zh-CN" altLang="en-US" b="1" dirty="0">
                <a:effectLst/>
              </a:rPr>
              <a:t>临床性缺失</a:t>
            </a:r>
            <a:r>
              <a:rPr lang="zh-CN" altLang="en-US" dirty="0">
                <a:effectLst/>
              </a:rPr>
              <a:t>（可能因肿瘤太小、未做详细病理）</a:t>
            </a:r>
          </a:p>
          <a:p>
            <a:r>
              <a:rPr lang="zh-CN" altLang="en-US" b="1" dirty="0">
                <a:effectLst/>
              </a:rPr>
              <a:t>创建 </a:t>
            </a:r>
            <a:r>
              <a:rPr lang="en-US" altLang="zh-CN" b="1" dirty="0">
                <a:effectLst/>
              </a:rPr>
              <a:t>"Missing" </a:t>
            </a:r>
            <a:r>
              <a:rPr lang="zh-CN" altLang="en-US" b="1" dirty="0">
                <a:effectLst/>
              </a:rPr>
              <a:t>类别 </a:t>
            </a:r>
            <a:r>
              <a:rPr lang="en-US" altLang="zh-CN" b="1" dirty="0">
                <a:effectLst/>
              </a:rPr>
              <a:t>+ </a:t>
            </a:r>
            <a:r>
              <a:rPr lang="zh-CN" altLang="en-US" b="1" dirty="0">
                <a:effectLst/>
              </a:rPr>
              <a:t>指示变量</a:t>
            </a:r>
            <a:endParaRPr lang="zh-CN" altLang="en-US" dirty="0">
              <a:effectLst/>
            </a:endParaRPr>
          </a:p>
          <a:p>
            <a:r>
              <a:rPr lang="zh-CN" altLang="en-US" dirty="0">
                <a:effectLst/>
              </a:rPr>
              <a:t>缺失本身可能是一个有意义的临床状态（如“未评估分级”），应保留为独立类别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127251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我们对全部</a:t>
            </a:r>
            <a:r>
              <a:rPr lang="en-US" altLang="zh-CN" dirty="0"/>
              <a:t> 9 </a:t>
            </a:r>
            <a:r>
              <a:rPr lang="zh-CN" altLang="en-US" dirty="0"/>
              <a:t>个临床变量进行了精细化编码，分为三类处理：</a:t>
            </a:r>
          </a:p>
          <a:p>
            <a:r>
              <a:rPr lang="zh-CN" altLang="en-US" dirty="0"/>
              <a:t>第一类：</a:t>
            </a:r>
            <a:r>
              <a:rPr lang="en-US" altLang="zh-CN" dirty="0"/>
              <a:t>3 </a:t>
            </a:r>
            <a:r>
              <a:rPr lang="zh-CN" altLang="en-US" dirty="0"/>
              <a:t>个二分类变量</a:t>
            </a:r>
          </a:p>
          <a:p>
            <a:r>
              <a:rPr lang="zh-CN" altLang="en-US" dirty="0"/>
              <a:t>包括</a:t>
            </a:r>
            <a:r>
              <a:rPr lang="en-US" altLang="zh-CN" dirty="0"/>
              <a:t> ER </a:t>
            </a:r>
            <a:r>
              <a:rPr lang="zh-CN" altLang="en-US" dirty="0"/>
              <a:t>状态、</a:t>
            </a:r>
            <a:r>
              <a:rPr lang="en-US" altLang="zh-CN" dirty="0"/>
              <a:t>HER2 </a:t>
            </a:r>
            <a:r>
              <a:rPr lang="zh-CN" altLang="en-US" dirty="0"/>
              <a:t>状态和绝经状态，全部转为</a:t>
            </a:r>
            <a:r>
              <a:rPr lang="en-US" altLang="zh-CN" dirty="0"/>
              <a:t> 0/1 </a:t>
            </a:r>
            <a:r>
              <a:rPr lang="zh-CN" altLang="en-US" dirty="0"/>
              <a:t>编码</a:t>
            </a:r>
            <a:r>
              <a:rPr lang="en-US" altLang="zh-CN" dirty="0"/>
              <a:t>——</a:t>
            </a:r>
            <a:r>
              <a:rPr lang="zh-CN" altLang="en-US" dirty="0"/>
              <a:t>这是最直接且无信息损失的方式。</a:t>
            </a:r>
          </a:p>
          <a:p>
            <a:r>
              <a:rPr lang="zh-CN" altLang="en-US" dirty="0"/>
              <a:t>第二类：</a:t>
            </a:r>
            <a:r>
              <a:rPr lang="en-US" altLang="zh-CN" dirty="0"/>
              <a:t>2 </a:t>
            </a:r>
            <a:r>
              <a:rPr lang="zh-CN" altLang="en-US" dirty="0"/>
              <a:t>个连续变量</a:t>
            </a:r>
          </a:p>
          <a:p>
            <a:r>
              <a:rPr lang="zh-CN" altLang="en-US" dirty="0"/>
              <a:t>年龄：直接做</a:t>
            </a:r>
            <a:r>
              <a:rPr lang="en-US" altLang="zh-CN" dirty="0"/>
              <a:t> Z-score </a:t>
            </a:r>
            <a:r>
              <a:rPr lang="zh-CN" altLang="en-US" dirty="0"/>
              <a:t>标准化，使其均值为</a:t>
            </a:r>
            <a:r>
              <a:rPr lang="en-US" altLang="zh-CN" dirty="0"/>
              <a:t> 0</a:t>
            </a:r>
            <a:r>
              <a:rPr lang="zh-CN" altLang="en-US" dirty="0"/>
              <a:t>、标准差为</a:t>
            </a:r>
            <a:r>
              <a:rPr lang="en-US" altLang="zh-CN" dirty="0"/>
              <a:t> 1</a:t>
            </a:r>
            <a:r>
              <a:rPr lang="zh-CN" altLang="en-US" dirty="0"/>
              <a:t>；</a:t>
            </a:r>
          </a:p>
          <a:p>
            <a:r>
              <a:rPr lang="zh-CN" altLang="en-US" dirty="0"/>
              <a:t>阳性淋巴结数：因其高度右偏，我们先进行</a:t>
            </a:r>
            <a:r>
              <a:rPr lang="en-US" altLang="zh-CN" dirty="0"/>
              <a:t> log(lymph_nodes + 1) </a:t>
            </a:r>
            <a:r>
              <a:rPr lang="zh-CN" altLang="en-US" dirty="0"/>
              <a:t>变换，再标准化，以稳定方差。</a:t>
            </a:r>
          </a:p>
          <a:p>
            <a:r>
              <a:rPr lang="zh-CN" altLang="en-US" dirty="0"/>
              <a:t>第三类：</a:t>
            </a:r>
            <a:r>
              <a:rPr lang="en-US" altLang="zh-CN" dirty="0"/>
              <a:t>4 </a:t>
            </a:r>
            <a:r>
              <a:rPr lang="zh-CN" altLang="en-US" dirty="0"/>
              <a:t>个多分类变量</a:t>
            </a:r>
          </a:p>
          <a:p>
            <a:r>
              <a:rPr lang="zh-CN" altLang="en-US" dirty="0"/>
              <a:t>这是最复杂的部分，我们为每个变量指定临床合理的参考类别：</a:t>
            </a:r>
          </a:p>
          <a:p>
            <a:r>
              <a:rPr lang="zh-CN" altLang="en-US" dirty="0"/>
              <a:t>组织学分级：以</a:t>
            </a:r>
            <a:r>
              <a:rPr lang="en-US" altLang="zh-CN" dirty="0"/>
              <a:t> Grade 1</a:t>
            </a:r>
            <a:r>
              <a:rPr lang="zh-CN" altLang="en-US" dirty="0"/>
              <a:t>（高分化）为基准，并将原始缺失值保留为独立类别</a:t>
            </a:r>
            <a:r>
              <a:rPr lang="en-US" altLang="zh-CN" dirty="0"/>
              <a:t> grade_Missing</a:t>
            </a:r>
            <a:r>
              <a:rPr lang="zh-CN" altLang="en-US" dirty="0"/>
              <a:t>；</a:t>
            </a:r>
          </a:p>
          <a:p>
            <a:r>
              <a:rPr lang="zh-CN" altLang="en-US" dirty="0"/>
              <a:t>样本细胞密度（</a:t>
            </a:r>
            <a:r>
              <a:rPr lang="en-US" altLang="zh-CN" dirty="0"/>
              <a:t>cellularity</a:t>
            </a:r>
            <a:r>
              <a:rPr lang="zh-CN" altLang="en-US" dirty="0"/>
              <a:t>）：以</a:t>
            </a:r>
            <a:r>
              <a:rPr lang="en-US" altLang="zh-CN" dirty="0"/>
              <a:t> High</a:t>
            </a:r>
            <a:r>
              <a:rPr lang="zh-CN" altLang="en-US" dirty="0"/>
              <a:t>（高纯度）为基准；</a:t>
            </a:r>
          </a:p>
          <a:p>
            <a:r>
              <a:rPr lang="en-US" altLang="zh-CN" dirty="0"/>
              <a:t>PAM50 </a:t>
            </a:r>
            <a:r>
              <a:rPr lang="zh-CN" altLang="en-US" dirty="0"/>
              <a:t>分子分型：以最常见的</a:t>
            </a:r>
            <a:r>
              <a:rPr lang="en-US" altLang="zh-CN" dirty="0"/>
              <a:t> Luminal A </a:t>
            </a:r>
            <a:r>
              <a:rPr lang="zh-CN" altLang="en-US" dirty="0"/>
              <a:t>为基准；</a:t>
            </a:r>
          </a:p>
          <a:p>
            <a:r>
              <a:rPr lang="zh-CN" altLang="en-US" dirty="0"/>
              <a:t>队列（</a:t>
            </a:r>
            <a:r>
              <a:rPr lang="en-US" altLang="zh-CN" dirty="0"/>
              <a:t>cohort</a:t>
            </a:r>
            <a:r>
              <a:rPr lang="zh-CN" altLang="en-US" dirty="0"/>
              <a:t>）：以</a:t>
            </a:r>
            <a:r>
              <a:rPr lang="en-US" altLang="zh-CN" dirty="0"/>
              <a:t> Cohort 1 </a:t>
            </a:r>
            <a:r>
              <a:rPr lang="zh-CN" altLang="en-US" dirty="0"/>
              <a:t>为基准，用于控制不同数据来源的技术偏差。</a:t>
            </a:r>
          </a:p>
          <a:p>
            <a:r>
              <a:rPr lang="zh-CN" altLang="en-US" dirty="0"/>
              <a:t>最终，</a:t>
            </a:r>
            <a:r>
              <a:rPr lang="en-US" altLang="zh-CN" dirty="0"/>
              <a:t>9 </a:t>
            </a:r>
            <a:r>
              <a:rPr lang="zh-CN" altLang="en-US" dirty="0"/>
              <a:t>个变量被转化为</a:t>
            </a:r>
            <a:r>
              <a:rPr lang="en-US" altLang="zh-CN" dirty="0"/>
              <a:t> 20 </a:t>
            </a:r>
            <a:r>
              <a:rPr lang="zh-CN" altLang="en-US" dirty="0"/>
              <a:t>个模型特征，既保留了全部信息，又满足了线性模型的输入要求。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1" i="0" dirty="0">
                <a:solidFill>
                  <a:srgbClr val="1D1D1F"/>
                </a:solidFill>
                <a:effectLst/>
                <a:latin typeface="system-ui"/>
              </a:rPr>
              <a:t>生物学合理性</a:t>
            </a:r>
            <a:r>
              <a:rPr lang="zh-CN" altLang="en-US" b="0" i="0" dirty="0">
                <a:solidFill>
                  <a:srgbClr val="1D1D1F"/>
                </a:solidFill>
                <a:effectLst/>
                <a:latin typeface="system-ui"/>
              </a:rPr>
              <a:t>：</a:t>
            </a:r>
          </a:p>
          <a:p>
            <a:pPr marL="742950" lvl="1" indent="-285750" algn="l">
              <a:buFont typeface="Arial" panose="020B0604020202020204" pitchFamily="34" charset="0"/>
              <a:buChar char="•"/>
            </a:pPr>
            <a:r>
              <a:rPr lang="en-US" altLang="zh-CN" b="0" i="0" dirty="0">
                <a:solidFill>
                  <a:srgbClr val="1D1D1F"/>
                </a:solidFill>
                <a:effectLst/>
                <a:latin typeface="system-ui"/>
              </a:rPr>
              <a:t>Brown </a:t>
            </a:r>
            <a:r>
              <a:rPr lang="zh-CN" altLang="en-US" b="0" i="0" dirty="0">
                <a:solidFill>
                  <a:srgbClr val="1D1D1F"/>
                </a:solidFill>
                <a:effectLst/>
                <a:latin typeface="system-ui"/>
              </a:rPr>
              <a:t>模块基因（如 </a:t>
            </a:r>
            <a:r>
              <a:rPr lang="en-US" altLang="zh-CN" b="0" i="0" dirty="0">
                <a:solidFill>
                  <a:srgbClr val="1D1D1F"/>
                </a:solidFill>
                <a:effectLst/>
                <a:latin typeface="system-ui"/>
              </a:rPr>
              <a:t>msh6, </a:t>
            </a:r>
            <a:r>
              <a:rPr lang="en-US" altLang="zh-CN" b="0" i="0" dirty="0" err="1">
                <a:solidFill>
                  <a:srgbClr val="1D1D1F"/>
                </a:solidFill>
                <a:effectLst/>
                <a:latin typeface="system-ui"/>
              </a:rPr>
              <a:t>aurka</a:t>
            </a:r>
            <a:r>
              <a:rPr lang="zh-CN" altLang="en-US" b="0" i="0" dirty="0">
                <a:solidFill>
                  <a:srgbClr val="1D1D1F"/>
                </a:solidFill>
                <a:effectLst/>
                <a:latin typeface="system-ui"/>
              </a:rPr>
              <a:t>）参与细胞周期、</a:t>
            </a:r>
            <a:r>
              <a:rPr lang="en-US" altLang="zh-CN" b="0" i="0" dirty="0">
                <a:solidFill>
                  <a:srgbClr val="1D1D1F"/>
                </a:solidFill>
                <a:effectLst/>
                <a:latin typeface="system-ui"/>
              </a:rPr>
              <a:t>DNA</a:t>
            </a:r>
            <a:r>
              <a:rPr lang="zh-CN" altLang="en-US" b="0" i="0" dirty="0">
                <a:solidFill>
                  <a:srgbClr val="1D1D1F"/>
                </a:solidFill>
                <a:effectLst/>
                <a:latin typeface="system-ui"/>
              </a:rPr>
              <a:t>修复 → 高表达 → 肿瘤增大；</a:t>
            </a:r>
          </a:p>
          <a:p>
            <a:pPr marL="742950" lvl="1" indent="-285750" algn="l">
              <a:buFont typeface="Arial" panose="020B0604020202020204" pitchFamily="34" charset="0"/>
              <a:buChar char="•"/>
            </a:pPr>
            <a:r>
              <a:rPr lang="en-US" altLang="zh-CN" b="0" i="0" dirty="0">
                <a:solidFill>
                  <a:srgbClr val="1D1D1F"/>
                </a:solidFill>
                <a:effectLst/>
                <a:latin typeface="system-ui"/>
              </a:rPr>
              <a:t>Red </a:t>
            </a:r>
            <a:r>
              <a:rPr lang="zh-CN" altLang="en-US" b="0" i="0" dirty="0">
                <a:solidFill>
                  <a:srgbClr val="1D1D1F"/>
                </a:solidFill>
                <a:effectLst/>
                <a:latin typeface="system-ui"/>
              </a:rPr>
              <a:t>模块基因（如 </a:t>
            </a:r>
            <a:r>
              <a:rPr lang="en-US" altLang="zh-CN" b="0" i="0" dirty="0">
                <a:solidFill>
                  <a:srgbClr val="1D1D1F"/>
                </a:solidFill>
                <a:effectLst/>
                <a:latin typeface="system-ui"/>
              </a:rPr>
              <a:t>gata3, mapk3</a:t>
            </a:r>
            <a:r>
              <a:rPr lang="zh-CN" altLang="en-US" b="0" i="0" dirty="0">
                <a:solidFill>
                  <a:srgbClr val="1D1D1F"/>
                </a:solidFill>
                <a:effectLst/>
                <a:latin typeface="system-ui"/>
              </a:rPr>
              <a:t>）参与分化、激素响应 → 高表达 → 肿瘤可能减小（但你的结果部分为正，需进一步解读）。</a:t>
            </a:r>
          </a:p>
          <a:p>
            <a:pPr algn="l">
              <a:buFont typeface="Arial" panose="020B0604020202020204" pitchFamily="34" charset="0"/>
              <a:buChar char="•"/>
            </a:pPr>
            <a:r>
              <a:rPr lang="zh-CN" altLang="en-US" b="1" i="0" dirty="0">
                <a:solidFill>
                  <a:srgbClr val="1D1D1F"/>
                </a:solidFill>
                <a:effectLst/>
                <a:latin typeface="system-ui"/>
              </a:rPr>
              <a:t>统计学合理性</a:t>
            </a:r>
            <a:r>
              <a:rPr lang="zh-CN" altLang="en-US" b="0" i="0" dirty="0">
                <a:solidFill>
                  <a:srgbClr val="1D1D1F"/>
                </a:solidFill>
                <a:effectLst/>
                <a:latin typeface="system-ui"/>
              </a:rPr>
              <a:t>：</a:t>
            </a:r>
          </a:p>
          <a:p>
            <a:pPr marL="742950" lvl="1" indent="-285750" algn="l">
              <a:buFont typeface="Arial" panose="020B0604020202020204" pitchFamily="34" charset="0"/>
              <a:buChar char="•"/>
            </a:pPr>
            <a:r>
              <a:rPr lang="en-US" altLang="zh-CN" b="0" i="0" dirty="0">
                <a:solidFill>
                  <a:srgbClr val="1D1D1F"/>
                </a:solidFill>
                <a:effectLst/>
                <a:latin typeface="system-ui"/>
              </a:rPr>
              <a:t>Hub Genes </a:t>
            </a:r>
            <a:r>
              <a:rPr lang="zh-CN" altLang="en-US" b="0" i="0" dirty="0">
                <a:solidFill>
                  <a:srgbClr val="1D1D1F"/>
                </a:solidFill>
                <a:effectLst/>
                <a:latin typeface="system-ui"/>
              </a:rPr>
              <a:t>是模块内最稳定的基因，噪声少，适合用于回归；</a:t>
            </a:r>
          </a:p>
          <a:p>
            <a:pPr marL="742950" lvl="1" indent="-285750" algn="l">
              <a:buFont typeface="Arial" panose="020B0604020202020204" pitchFamily="34" charset="0"/>
              <a:buChar char="•"/>
            </a:pPr>
            <a:r>
              <a:rPr lang="en-US" altLang="zh-CN" b="0" i="0" dirty="0">
                <a:solidFill>
                  <a:srgbClr val="1D1D1F"/>
                </a:solidFill>
                <a:effectLst/>
                <a:latin typeface="system-ui"/>
              </a:rPr>
              <a:t>40 </a:t>
            </a:r>
            <a:r>
              <a:rPr lang="zh-CN" altLang="en-US" b="0" i="0" dirty="0">
                <a:solidFill>
                  <a:srgbClr val="1D1D1F"/>
                </a:solidFill>
                <a:effectLst/>
                <a:latin typeface="system-ui"/>
              </a:rPr>
              <a:t>个 </a:t>
            </a:r>
            <a:r>
              <a:rPr lang="en-US" altLang="zh-CN" b="0" i="0" dirty="0">
                <a:solidFill>
                  <a:srgbClr val="1D1D1F"/>
                </a:solidFill>
                <a:effectLst/>
                <a:latin typeface="system-ui"/>
              </a:rPr>
              <a:t>Hub Genes </a:t>
            </a:r>
            <a:r>
              <a:rPr lang="zh-CN" altLang="en-US" b="0" i="0" dirty="0">
                <a:solidFill>
                  <a:srgbClr val="1D1D1F"/>
                </a:solidFill>
                <a:effectLst/>
                <a:latin typeface="system-ui"/>
              </a:rPr>
              <a:t>代表了整个网络的主要信号，避免了全基因组分析的多重检验问题。</a:t>
            </a:r>
            <a:endParaRPr lang="en-US" altLang="zh-CN" b="0" i="0" dirty="0">
              <a:solidFill>
                <a:srgbClr val="1D1D1F"/>
              </a:solidFill>
              <a:effectLst/>
              <a:latin typeface="system-ui"/>
            </a:endParaRPr>
          </a:p>
          <a:p>
            <a:pPr marL="457200" lvl="1" indent="0" algn="l">
              <a:buFont typeface="Arial" panose="020B0604020202020204" pitchFamily="34" charset="0"/>
              <a:buNone/>
            </a:pPr>
            <a:endParaRPr lang="en-US" altLang="zh-CN" b="0" i="0" dirty="0">
              <a:solidFill>
                <a:srgbClr val="1D1D1F"/>
              </a:solidFill>
              <a:effectLst/>
              <a:latin typeface="system-ui"/>
            </a:endParaRPr>
          </a:p>
          <a:p>
            <a:pPr marL="457200" lvl="1" indent="0" algn="l">
              <a:buFont typeface="Arial" panose="020B0604020202020204" pitchFamily="34" charset="0"/>
              <a:buNone/>
            </a:pPr>
            <a:r>
              <a:rPr lang="en-US" altLang="zh-CN" dirty="0"/>
              <a:t>Hub Genes </a:t>
            </a:r>
            <a:r>
              <a:rPr lang="zh-CN" altLang="en-US" dirty="0"/>
              <a:t>是模块内与临床表型最相关的基因，放入回归模型可验证其预测价值</a:t>
            </a:r>
          </a:p>
          <a:p>
            <a:pPr marL="457200" lvl="1" indent="0" algn="l">
              <a:buFont typeface="Arial" panose="020B0604020202020204" pitchFamily="34" charset="0"/>
              <a:buNone/>
            </a:pPr>
            <a:endParaRPr lang="en-US" altLang="zh-CN" b="0" i="0" dirty="0">
              <a:solidFill>
                <a:srgbClr val="1D1D1F"/>
              </a:solidFill>
              <a:effectLst/>
              <a:latin typeface="system-ui"/>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在划分训练集和测试集时，我们采用了分层抽样（</a:t>
            </a:r>
            <a:r>
              <a:rPr lang="en-US" altLang="zh-CN" dirty="0"/>
              <a:t>Stratified Sampling</a:t>
            </a:r>
            <a:r>
              <a:rPr lang="zh-CN" altLang="en-US" dirty="0"/>
              <a:t>），这是本研究的关键质量控制步骤。</a:t>
            </a:r>
          </a:p>
          <a:p>
            <a:r>
              <a:rPr lang="zh-CN" altLang="en-US" dirty="0"/>
              <a:t>为什么需要分层？</a:t>
            </a:r>
          </a:p>
          <a:p>
            <a:r>
              <a:rPr lang="zh-CN" altLang="en-US" dirty="0"/>
              <a:t>因为</a:t>
            </a:r>
            <a:r>
              <a:rPr lang="en-US" altLang="zh-CN" dirty="0"/>
              <a:t> PAM50 </a:t>
            </a:r>
            <a:r>
              <a:rPr lang="zh-CN" altLang="en-US" dirty="0"/>
              <a:t>分子亚型是乳腺癌的核心分型，不同亚型的肿瘤大小分布显著不同</a:t>
            </a:r>
            <a:r>
              <a:rPr lang="en-US" altLang="zh-CN" dirty="0"/>
              <a:t>——</a:t>
            </a:r>
            <a:r>
              <a:rPr lang="zh-CN" altLang="en-US" dirty="0"/>
              <a:t>例如</a:t>
            </a:r>
            <a:r>
              <a:rPr lang="en-US" altLang="zh-CN" dirty="0"/>
              <a:t> Basal </a:t>
            </a:r>
            <a:r>
              <a:rPr lang="zh-CN" altLang="en-US" dirty="0"/>
              <a:t>型通常比</a:t>
            </a:r>
            <a:r>
              <a:rPr lang="en-US" altLang="zh-CN" dirty="0"/>
              <a:t> Luminal A </a:t>
            </a:r>
            <a:r>
              <a:rPr lang="zh-CN" altLang="en-US" dirty="0"/>
              <a:t>型更大。如果随机划分，可能导致训练集富含</a:t>
            </a:r>
            <a:r>
              <a:rPr lang="en-US" altLang="zh-CN" dirty="0"/>
              <a:t> LumA</a:t>
            </a:r>
            <a:r>
              <a:rPr lang="zh-CN" altLang="en-US" dirty="0"/>
              <a:t>（小肿瘤），而测试集富含</a:t>
            </a:r>
            <a:r>
              <a:rPr lang="en-US" altLang="zh-CN" dirty="0"/>
              <a:t> Basal</a:t>
            </a:r>
            <a:r>
              <a:rPr lang="zh-CN" altLang="en-US" dirty="0"/>
              <a:t>（大肿瘤），人为夸大模型误差。</a:t>
            </a:r>
          </a:p>
          <a:p>
            <a:r>
              <a:rPr lang="zh-CN" altLang="en-US" dirty="0"/>
              <a:t>我们如何分层？</a:t>
            </a:r>
          </a:p>
          <a:p>
            <a:r>
              <a:rPr lang="zh-CN" altLang="en-US" dirty="0"/>
              <a:t>首先，将样本量极少的</a:t>
            </a:r>
            <a:r>
              <a:rPr lang="en-US" altLang="zh-CN" dirty="0"/>
              <a:t> NC</a:t>
            </a:r>
            <a:r>
              <a:rPr lang="zh-CN" altLang="en-US" dirty="0"/>
              <a:t>（</a:t>
            </a:r>
            <a:r>
              <a:rPr lang="en-US" altLang="zh-CN" dirty="0"/>
              <a:t>6</a:t>
            </a:r>
            <a:r>
              <a:rPr lang="zh-CN" altLang="en-US" dirty="0"/>
              <a:t>例）和</a:t>
            </a:r>
            <a:r>
              <a:rPr lang="en-US" altLang="zh-CN" dirty="0"/>
              <a:t> Normal</a:t>
            </a:r>
            <a:r>
              <a:rPr lang="zh-CN" altLang="en-US" dirty="0"/>
              <a:t>（</a:t>
            </a:r>
            <a:r>
              <a:rPr lang="en-US" altLang="zh-CN" dirty="0"/>
              <a:t>140</a:t>
            </a:r>
            <a:r>
              <a:rPr lang="zh-CN" altLang="en-US" dirty="0"/>
              <a:t>例）合并为</a:t>
            </a:r>
            <a:r>
              <a:rPr lang="en-US" altLang="zh-CN" dirty="0"/>
              <a:t> "Other"</a:t>
            </a:r>
            <a:r>
              <a:rPr lang="zh-CN" altLang="en-US" dirty="0"/>
              <a:t>，确保每类有足够样本；</a:t>
            </a:r>
          </a:p>
          <a:p>
            <a:r>
              <a:rPr lang="zh-CN" altLang="en-US" dirty="0"/>
              <a:t>然后，按</a:t>
            </a:r>
            <a:r>
              <a:rPr lang="en-US" altLang="zh-CN" dirty="0"/>
              <a:t> 5 </a:t>
            </a:r>
            <a:r>
              <a:rPr lang="zh-CN" altLang="en-US" dirty="0"/>
              <a:t>个最终亚型（</a:t>
            </a:r>
            <a:r>
              <a:rPr lang="en-US" altLang="zh-CN" dirty="0"/>
              <a:t>LumA, LumB, Her2, Basal, Other</a:t>
            </a:r>
            <a:r>
              <a:rPr lang="zh-CN" altLang="en-US" dirty="0"/>
              <a:t>）进行分层抽样。</a:t>
            </a:r>
          </a:p>
          <a:p>
            <a:r>
              <a:rPr lang="zh-CN" altLang="en-US" dirty="0"/>
              <a:t>结果非常理想：</a:t>
            </a:r>
          </a:p>
          <a:p>
            <a:r>
              <a:rPr lang="zh-CN" altLang="en-US" dirty="0"/>
              <a:t>训练集和测试集中，各亚型比例差异均小于</a:t>
            </a:r>
            <a:r>
              <a:rPr lang="en-US" altLang="zh-CN" dirty="0"/>
              <a:t> 0.2%</a:t>
            </a:r>
            <a:r>
              <a:rPr lang="zh-CN" altLang="en-US" dirty="0"/>
              <a:t>（如</a:t>
            </a:r>
            <a:r>
              <a:rPr lang="en-US" altLang="zh-CN" dirty="0"/>
              <a:t> LumA: 35.97% vs 36.07%</a:t>
            </a:r>
            <a:r>
              <a:rPr lang="zh-CN" altLang="en-US" dirty="0"/>
              <a:t>）。</a:t>
            </a:r>
          </a:p>
          <a:p>
            <a:r>
              <a:rPr lang="zh-CN" altLang="en-US" dirty="0"/>
              <a:t>这保证了我们的模型评估真实反映泛化能力，而非数据划分偏差。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LASSO </a:t>
            </a:r>
            <a:r>
              <a:rPr lang="zh-CN" altLang="en-US" dirty="0"/>
              <a:t>从</a:t>
            </a:r>
            <a:r>
              <a:rPr lang="en-US" altLang="zh-CN" dirty="0"/>
              <a:t> 60 </a:t>
            </a:r>
            <a:r>
              <a:rPr lang="zh-CN" altLang="en-US" dirty="0"/>
              <a:t>个候选变量中自动筛选出</a:t>
            </a:r>
            <a:r>
              <a:rPr lang="en-US" altLang="zh-CN" dirty="0"/>
              <a:t> 23 </a:t>
            </a:r>
            <a:r>
              <a:rPr lang="zh-CN" altLang="en-US" dirty="0"/>
              <a:t>个关键预测因子。</a:t>
            </a:r>
          </a:p>
          <a:p>
            <a:r>
              <a:rPr lang="zh-CN" altLang="en-US" dirty="0"/>
              <a:t>最强预测因子是临床变量：</a:t>
            </a:r>
            <a:r>
              <a:rPr lang="en-US" altLang="zh-CN" dirty="0"/>
              <a:t>lymph_log_scaled</a:t>
            </a:r>
            <a:r>
              <a:rPr lang="zh-CN" altLang="en-US" dirty="0"/>
              <a:t>（系数</a:t>
            </a:r>
            <a:r>
              <a:rPr lang="en-US" altLang="zh-CN" dirty="0"/>
              <a:t> +0.128</a:t>
            </a:r>
            <a:r>
              <a:rPr lang="zh-CN" altLang="en-US" dirty="0"/>
              <a:t>）和</a:t>
            </a:r>
            <a:r>
              <a:rPr lang="en-US" altLang="zh-CN" dirty="0"/>
              <a:t> age_scaled</a:t>
            </a:r>
            <a:r>
              <a:rPr lang="zh-CN" altLang="en-US" dirty="0"/>
              <a:t>（</a:t>
            </a:r>
            <a:r>
              <a:rPr lang="en-US" altLang="zh-CN" dirty="0"/>
              <a:t>+0.048</a:t>
            </a:r>
            <a:r>
              <a:rPr lang="zh-CN" altLang="en-US" dirty="0"/>
              <a:t>），符合临床直觉。</a:t>
            </a:r>
          </a:p>
          <a:p>
            <a:r>
              <a:rPr lang="zh-CN" altLang="en-US" dirty="0"/>
              <a:t>基因层面，</a:t>
            </a:r>
            <a:r>
              <a:rPr lang="en-US" altLang="zh-CN" dirty="0"/>
              <a:t>Brown </a:t>
            </a:r>
            <a:r>
              <a:rPr lang="zh-CN" altLang="en-US" dirty="0"/>
              <a:t>模块的</a:t>
            </a:r>
            <a:r>
              <a:rPr lang="en-US" altLang="zh-CN" dirty="0"/>
              <a:t> msh6 </a:t>
            </a:r>
            <a:r>
              <a:rPr lang="zh-CN" altLang="en-US" dirty="0"/>
              <a:t>和</a:t>
            </a:r>
            <a:r>
              <a:rPr lang="en-US" altLang="zh-CN" dirty="0"/>
              <a:t> Red </a:t>
            </a:r>
            <a:r>
              <a:rPr lang="zh-CN" altLang="en-US" dirty="0"/>
              <a:t>模块的</a:t>
            </a:r>
            <a:r>
              <a:rPr lang="en-US" altLang="zh-CN" dirty="0"/>
              <a:t> acvr1b </a:t>
            </a:r>
            <a:r>
              <a:rPr lang="zh-CN" altLang="en-US" dirty="0"/>
              <a:t>等</a:t>
            </a:r>
            <a:r>
              <a:rPr lang="en-US" altLang="zh-CN" dirty="0"/>
              <a:t> 14 </a:t>
            </a:r>
            <a:r>
              <a:rPr lang="zh-CN" altLang="en-US" dirty="0"/>
              <a:t>个</a:t>
            </a:r>
            <a:r>
              <a:rPr lang="en-US" altLang="zh-CN" dirty="0"/>
              <a:t> hub </a:t>
            </a:r>
            <a:r>
              <a:rPr lang="zh-CN" altLang="en-US" dirty="0"/>
              <a:t>基因被选中，验证了</a:t>
            </a:r>
            <a:r>
              <a:rPr lang="en-US" altLang="zh-CN" dirty="0"/>
              <a:t> WGCNA </a:t>
            </a:r>
            <a:r>
              <a:rPr lang="zh-CN" altLang="en-US" dirty="0"/>
              <a:t>筛选的生物学价值。</a:t>
            </a:r>
          </a:p>
          <a:p>
            <a:r>
              <a:rPr lang="zh-CN" altLang="en-US" dirty="0"/>
              <a:t>值得注意的是，组织学分级（</a:t>
            </a:r>
            <a:r>
              <a:rPr lang="en-US" altLang="zh-CN" dirty="0"/>
              <a:t>grade_3.0</a:t>
            </a:r>
            <a:r>
              <a:rPr lang="zh-CN" altLang="en-US" dirty="0"/>
              <a:t>），说明高级别肿瘤确实更大。</a:t>
            </a:r>
            <a:endParaRPr lang="en-US" altLang="zh-CN" dirty="0"/>
          </a:p>
          <a:p>
            <a:endParaRPr lang="en-US" altLang="zh-CN" dirty="0"/>
          </a:p>
          <a:p>
            <a:pPr algn="l">
              <a:buFont typeface="+mj-lt"/>
              <a:buAutoNum type="arabicPeriod"/>
            </a:pPr>
            <a:r>
              <a:rPr lang="zh-CN" altLang="en-US" b="1" i="0" dirty="0">
                <a:solidFill>
                  <a:srgbClr val="1D1D1F"/>
                </a:solidFill>
                <a:effectLst/>
                <a:latin typeface="system-ui"/>
              </a:rPr>
              <a:t>数据划分</a:t>
            </a:r>
            <a:r>
              <a:rPr lang="zh-CN" altLang="en-US" b="0" i="0" dirty="0">
                <a:solidFill>
                  <a:srgbClr val="1D1D1F"/>
                </a:solidFill>
                <a:effectLst/>
                <a:latin typeface="system-ui"/>
              </a:rPr>
              <a:t>：将训练集 </a:t>
            </a:r>
            <a:r>
              <a:rPr lang="en-US" altLang="zh-CN" b="0" i="0" dirty="0" err="1">
                <a:solidFill>
                  <a:srgbClr val="1D1D1F"/>
                </a:solidFill>
                <a:effectLst/>
                <a:latin typeface="system-ui"/>
              </a:rPr>
              <a:t>X_train</a:t>
            </a:r>
            <a:r>
              <a:rPr lang="en-US" altLang="zh-CN" b="0" i="0" dirty="0">
                <a:solidFill>
                  <a:srgbClr val="1D1D1F"/>
                </a:solidFill>
                <a:effectLst/>
                <a:latin typeface="system-ui"/>
              </a:rPr>
              <a:t> </a:t>
            </a:r>
            <a:r>
              <a:rPr lang="zh-CN" altLang="en-US" b="0" i="0" dirty="0">
                <a:solidFill>
                  <a:srgbClr val="1D1D1F"/>
                </a:solidFill>
                <a:effectLst/>
                <a:latin typeface="system-ui"/>
              </a:rPr>
              <a:t>划分为 </a:t>
            </a:r>
            <a:r>
              <a:rPr lang="en-US" altLang="zh-CN" b="0" i="0" dirty="0">
                <a:solidFill>
                  <a:srgbClr val="1D1D1F"/>
                </a:solidFill>
                <a:effectLst/>
                <a:latin typeface="system-ui"/>
              </a:rPr>
              <a:t>10 </a:t>
            </a:r>
            <a:r>
              <a:rPr lang="zh-CN" altLang="en-US" b="0" i="0" dirty="0">
                <a:solidFill>
                  <a:srgbClr val="1D1D1F"/>
                </a:solidFill>
                <a:effectLst/>
                <a:latin typeface="system-ui"/>
              </a:rPr>
              <a:t>份（</a:t>
            </a:r>
            <a:r>
              <a:rPr lang="en-US" altLang="zh-CN" b="0" i="0" dirty="0">
                <a:solidFill>
                  <a:srgbClr val="1D1D1F"/>
                </a:solidFill>
                <a:effectLst/>
                <a:latin typeface="system-ui"/>
              </a:rPr>
              <a:t>10 </a:t>
            </a:r>
            <a:r>
              <a:rPr lang="zh-CN" altLang="en-US" b="0" i="0" dirty="0">
                <a:solidFill>
                  <a:srgbClr val="1D1D1F"/>
                </a:solidFill>
                <a:effectLst/>
                <a:latin typeface="system-ui"/>
              </a:rPr>
              <a:t>折）。</a:t>
            </a:r>
          </a:p>
          <a:p>
            <a:pPr algn="l">
              <a:buFont typeface="+mj-lt"/>
              <a:buAutoNum type="arabicPeriod"/>
            </a:pPr>
            <a:r>
              <a:rPr lang="zh-CN" altLang="en-US" b="1" i="0" dirty="0">
                <a:solidFill>
                  <a:srgbClr val="1D1D1F"/>
                </a:solidFill>
                <a:effectLst/>
                <a:latin typeface="system-ui"/>
              </a:rPr>
              <a:t>循环训练与验证</a:t>
            </a:r>
            <a:r>
              <a:rPr lang="zh-CN" altLang="en-US" b="0" i="0" dirty="0">
                <a:solidFill>
                  <a:srgbClr val="1D1D1F"/>
                </a:solidFill>
                <a:effectLst/>
                <a:latin typeface="system-ui"/>
              </a:rPr>
              <a:t>：</a:t>
            </a:r>
          </a:p>
          <a:p>
            <a:pPr marL="742950" lvl="1" indent="-285750" algn="l">
              <a:buFont typeface="+mj-lt"/>
              <a:buAutoNum type="arabicPeriod"/>
            </a:pPr>
            <a:r>
              <a:rPr lang="zh-CN" altLang="en-US" b="0" i="0" dirty="0">
                <a:solidFill>
                  <a:srgbClr val="1D1D1F"/>
                </a:solidFill>
                <a:effectLst/>
                <a:latin typeface="system-ui"/>
              </a:rPr>
              <a:t>对每一份（作为验证集），用其余 </a:t>
            </a:r>
            <a:r>
              <a:rPr lang="en-US" altLang="zh-CN" b="0" i="0" dirty="0">
                <a:solidFill>
                  <a:srgbClr val="1D1D1F"/>
                </a:solidFill>
                <a:effectLst/>
                <a:latin typeface="system-ui"/>
              </a:rPr>
              <a:t>9 </a:t>
            </a:r>
            <a:r>
              <a:rPr lang="zh-CN" altLang="en-US" b="0" i="0" dirty="0">
                <a:solidFill>
                  <a:srgbClr val="1D1D1F"/>
                </a:solidFill>
                <a:effectLst/>
                <a:latin typeface="system-ui"/>
              </a:rPr>
              <a:t>份训练模型；</a:t>
            </a:r>
          </a:p>
          <a:p>
            <a:pPr marL="742950" lvl="1" indent="-285750" algn="l">
              <a:buFont typeface="+mj-lt"/>
              <a:buAutoNum type="arabicPeriod"/>
            </a:pPr>
            <a:r>
              <a:rPr lang="zh-CN" altLang="en-US" b="0" i="0" dirty="0">
                <a:solidFill>
                  <a:srgbClr val="1D1D1F"/>
                </a:solidFill>
                <a:effectLst/>
                <a:latin typeface="system-ui"/>
              </a:rPr>
              <a:t>计算该折上的预测误差（</a:t>
            </a:r>
            <a:r>
              <a:rPr lang="en-US" altLang="zh-CN" b="0" i="0" dirty="0">
                <a:solidFill>
                  <a:srgbClr val="1D1D1F"/>
                </a:solidFill>
                <a:effectLst/>
                <a:latin typeface="system-ui"/>
              </a:rPr>
              <a:t>MSE</a:t>
            </a:r>
            <a:r>
              <a:rPr lang="zh-CN" altLang="en-US" b="0" i="0" dirty="0">
                <a:solidFill>
                  <a:srgbClr val="1D1D1F"/>
                </a:solidFill>
                <a:effectLst/>
                <a:latin typeface="system-ui"/>
              </a:rPr>
              <a:t>）；</a:t>
            </a:r>
          </a:p>
          <a:p>
            <a:pPr marL="742950" lvl="1" indent="-285750" algn="l">
              <a:buFont typeface="+mj-lt"/>
              <a:buAutoNum type="arabicPeriod"/>
            </a:pPr>
            <a:r>
              <a:rPr lang="zh-CN" altLang="en-US" b="0" i="0" dirty="0">
                <a:solidFill>
                  <a:srgbClr val="1D1D1F"/>
                </a:solidFill>
                <a:effectLst/>
                <a:latin typeface="system-ui"/>
              </a:rPr>
              <a:t>重复 </a:t>
            </a:r>
            <a:r>
              <a:rPr lang="en-US" altLang="zh-CN" b="0" i="0" dirty="0">
                <a:solidFill>
                  <a:srgbClr val="1D1D1F"/>
                </a:solidFill>
                <a:effectLst/>
                <a:latin typeface="system-ui"/>
              </a:rPr>
              <a:t>10 </a:t>
            </a:r>
            <a:r>
              <a:rPr lang="zh-CN" altLang="en-US" b="0" i="0" dirty="0">
                <a:solidFill>
                  <a:srgbClr val="1D1D1F"/>
                </a:solidFill>
                <a:effectLst/>
                <a:latin typeface="system-ui"/>
              </a:rPr>
              <a:t>次，得到 </a:t>
            </a:r>
            <a:r>
              <a:rPr lang="en-US" altLang="zh-CN" b="0" i="0" dirty="0">
                <a:solidFill>
                  <a:srgbClr val="1D1D1F"/>
                </a:solidFill>
                <a:effectLst/>
                <a:latin typeface="system-ui"/>
              </a:rPr>
              <a:t>10 </a:t>
            </a:r>
            <a:r>
              <a:rPr lang="zh-CN" altLang="en-US" b="0" i="0" dirty="0">
                <a:solidFill>
                  <a:srgbClr val="1D1D1F"/>
                </a:solidFill>
                <a:effectLst/>
                <a:latin typeface="system-ui"/>
              </a:rPr>
              <a:t>个误差值。</a:t>
            </a:r>
          </a:p>
          <a:p>
            <a:pPr algn="l">
              <a:buFont typeface="+mj-lt"/>
              <a:buAutoNum type="arabicPeriod"/>
            </a:pPr>
            <a:r>
              <a:rPr lang="zh-CN" altLang="en-US" b="1" i="0" dirty="0">
                <a:solidFill>
                  <a:srgbClr val="1D1D1F"/>
                </a:solidFill>
                <a:effectLst/>
                <a:latin typeface="system-ui"/>
              </a:rPr>
              <a:t>选择最优 </a:t>
            </a:r>
            <a:r>
              <a:rPr lang="en-US" altLang="zh-CN" b="1" i="0" dirty="0">
                <a:solidFill>
                  <a:srgbClr val="1D1D1F"/>
                </a:solidFill>
                <a:effectLst/>
                <a:latin typeface="system-ui"/>
              </a:rPr>
              <a:t>λ</a:t>
            </a:r>
            <a:r>
              <a:rPr lang="zh-CN" altLang="en-US" b="0" i="0" dirty="0">
                <a:solidFill>
                  <a:srgbClr val="1D1D1F"/>
                </a:solidFill>
                <a:effectLst/>
                <a:latin typeface="system-ui"/>
              </a:rPr>
              <a:t>：</a:t>
            </a:r>
          </a:p>
          <a:p>
            <a:pPr marL="742950" lvl="1" indent="-285750" algn="l">
              <a:buFont typeface="+mj-lt"/>
              <a:buAutoNum type="arabicPeriod"/>
            </a:pPr>
            <a:r>
              <a:rPr lang="zh-CN" altLang="en-US" b="0" i="0" dirty="0">
                <a:solidFill>
                  <a:srgbClr val="1D1D1F"/>
                </a:solidFill>
                <a:effectLst/>
                <a:latin typeface="system-ui"/>
              </a:rPr>
              <a:t>对每个 </a:t>
            </a:r>
            <a:r>
              <a:rPr lang="en-US" altLang="zh-CN" b="0" i="0" dirty="0">
                <a:solidFill>
                  <a:srgbClr val="1D1D1F"/>
                </a:solidFill>
                <a:effectLst/>
                <a:latin typeface="system-ui"/>
              </a:rPr>
              <a:t>α</a:t>
            </a:r>
            <a:r>
              <a:rPr lang="zh-CN" altLang="en-US" b="0" i="0" dirty="0">
                <a:solidFill>
                  <a:srgbClr val="1D1D1F"/>
                </a:solidFill>
                <a:effectLst/>
                <a:latin typeface="system-ui"/>
              </a:rPr>
              <a:t>（</a:t>
            </a:r>
            <a:r>
              <a:rPr lang="en-US" altLang="zh-CN" b="0" i="0" dirty="0">
                <a:solidFill>
                  <a:srgbClr val="1D1D1F"/>
                </a:solidFill>
                <a:effectLst/>
                <a:latin typeface="system-ui"/>
              </a:rPr>
              <a:t>λ</a:t>
            </a:r>
            <a:r>
              <a:rPr lang="zh-CN" altLang="en-US" b="0" i="0" dirty="0">
                <a:solidFill>
                  <a:srgbClr val="1D1D1F"/>
                </a:solidFill>
                <a:effectLst/>
                <a:latin typeface="system-ui"/>
              </a:rPr>
              <a:t>），计算 </a:t>
            </a:r>
            <a:r>
              <a:rPr lang="en-US" altLang="zh-CN" b="0" i="0" dirty="0">
                <a:solidFill>
                  <a:srgbClr val="1D1D1F"/>
                </a:solidFill>
                <a:effectLst/>
                <a:latin typeface="system-ui"/>
              </a:rPr>
              <a:t>10 </a:t>
            </a:r>
            <a:r>
              <a:rPr lang="zh-CN" altLang="en-US" b="0" i="0" dirty="0">
                <a:solidFill>
                  <a:srgbClr val="1D1D1F"/>
                </a:solidFill>
                <a:effectLst/>
                <a:latin typeface="system-ui"/>
              </a:rPr>
              <a:t>折的平均误差；</a:t>
            </a:r>
          </a:p>
          <a:p>
            <a:pPr marL="742950" lvl="1" indent="-285750" algn="l">
              <a:buFont typeface="+mj-lt"/>
              <a:buAutoNum type="arabicPeriod"/>
            </a:pPr>
            <a:r>
              <a:rPr lang="zh-CN" altLang="en-US" b="0" i="0" dirty="0">
                <a:solidFill>
                  <a:srgbClr val="1D1D1F"/>
                </a:solidFill>
                <a:effectLst/>
                <a:latin typeface="system-ui"/>
              </a:rPr>
              <a:t>选择平均误差最小的 </a:t>
            </a:r>
            <a:r>
              <a:rPr lang="en-US" altLang="zh-CN" b="0" i="0" dirty="0">
                <a:solidFill>
                  <a:srgbClr val="1D1D1F"/>
                </a:solidFill>
                <a:effectLst/>
                <a:latin typeface="system-ui"/>
              </a:rPr>
              <a:t>α </a:t>
            </a:r>
            <a:r>
              <a:rPr lang="zh-CN" altLang="en-US" b="0" i="0" dirty="0">
                <a:solidFill>
                  <a:srgbClr val="1D1D1F"/>
                </a:solidFill>
                <a:effectLst/>
                <a:latin typeface="system-ui"/>
              </a:rPr>
              <a:t>作为最优 </a:t>
            </a:r>
            <a:r>
              <a:rPr lang="en-US" altLang="zh-CN" b="0" i="0" dirty="0">
                <a:solidFill>
                  <a:srgbClr val="1D1D1F"/>
                </a:solidFill>
                <a:effectLst/>
                <a:latin typeface="system-ui"/>
              </a:rPr>
              <a:t>λ</a:t>
            </a:r>
            <a:r>
              <a:rPr lang="zh-CN" altLang="en-US" b="0" i="0" dirty="0">
                <a:solidFill>
                  <a:srgbClr val="1D1D1F"/>
                </a:solidFill>
                <a:effectLst/>
                <a:latin typeface="system-ui"/>
              </a:rPr>
              <a:t>。</a:t>
            </a:r>
            <a:endParaRPr lang="en-US" altLang="zh-CN" b="0" i="0" dirty="0">
              <a:solidFill>
                <a:srgbClr val="1D1D1F"/>
              </a:solidFill>
              <a:effectLst/>
              <a:latin typeface="system-ui"/>
            </a:endParaRPr>
          </a:p>
          <a:p>
            <a:pPr marL="457200" lvl="1" indent="0" algn="l">
              <a:buFont typeface="+mj-lt"/>
              <a:buNone/>
            </a:pPr>
            <a:endParaRPr lang="zh-CN" altLang="en-US" b="0" i="0" dirty="0">
              <a:solidFill>
                <a:srgbClr val="1D1D1F"/>
              </a:solidFill>
              <a:effectLst/>
              <a:latin typeface="system-ui"/>
            </a:endParaRPr>
          </a:p>
          <a:p>
            <a:pPr algn="l">
              <a:buFont typeface="Arial" panose="020B0604020202020204" pitchFamily="34" charset="0"/>
              <a:buChar char="•"/>
            </a:pPr>
            <a:r>
              <a:rPr lang="en-US" altLang="zh-CN" b="0" i="0" dirty="0">
                <a:solidFill>
                  <a:srgbClr val="1D1D1F"/>
                </a:solidFill>
                <a:effectLst/>
                <a:latin typeface="system-ui"/>
              </a:rPr>
              <a:t>λ </a:t>
            </a:r>
            <a:r>
              <a:rPr lang="zh-CN" altLang="en-US" b="0" i="0" dirty="0">
                <a:solidFill>
                  <a:srgbClr val="1D1D1F"/>
                </a:solidFill>
                <a:effectLst/>
                <a:latin typeface="system-ui"/>
              </a:rPr>
              <a:t>的影响是</a:t>
            </a:r>
            <a:r>
              <a:rPr lang="zh-CN" altLang="en-US" b="1" i="0" dirty="0">
                <a:solidFill>
                  <a:srgbClr val="1D1D1F"/>
                </a:solidFill>
                <a:effectLst/>
                <a:latin typeface="system-ui"/>
              </a:rPr>
              <a:t>指数级</a:t>
            </a:r>
            <a:r>
              <a:rPr lang="zh-CN" altLang="en-US" b="0" i="0" dirty="0">
                <a:solidFill>
                  <a:srgbClr val="1D1D1F"/>
                </a:solidFill>
                <a:effectLst/>
                <a:latin typeface="system-ui"/>
              </a:rPr>
              <a:t>的：小 </a:t>
            </a:r>
            <a:r>
              <a:rPr lang="en-US" altLang="zh-CN" b="0" i="0" dirty="0">
                <a:solidFill>
                  <a:srgbClr val="1D1D1F"/>
                </a:solidFill>
                <a:effectLst/>
                <a:latin typeface="system-ui"/>
              </a:rPr>
              <a:t>λ </a:t>
            </a:r>
            <a:r>
              <a:rPr lang="zh-CN" altLang="en-US" b="0" i="0" dirty="0">
                <a:solidFill>
                  <a:srgbClr val="1D1D1F"/>
                </a:solidFill>
                <a:effectLst/>
                <a:latin typeface="system-ui"/>
              </a:rPr>
              <a:t>几乎无惩罚，大 </a:t>
            </a:r>
            <a:r>
              <a:rPr lang="en-US" altLang="zh-CN" b="0" i="0" dirty="0">
                <a:solidFill>
                  <a:srgbClr val="1D1D1F"/>
                </a:solidFill>
                <a:effectLst/>
                <a:latin typeface="system-ui"/>
              </a:rPr>
              <a:t>λ </a:t>
            </a:r>
            <a:r>
              <a:rPr lang="zh-CN" altLang="en-US" b="0" i="0" dirty="0">
                <a:solidFill>
                  <a:srgbClr val="1D1D1F"/>
                </a:solidFill>
                <a:effectLst/>
                <a:latin typeface="system-ui"/>
              </a:rPr>
              <a:t>几乎所有系数为 </a:t>
            </a:r>
            <a:r>
              <a:rPr lang="en-US" altLang="zh-CN" b="0" i="0" dirty="0">
                <a:solidFill>
                  <a:srgbClr val="1D1D1F"/>
                </a:solidFill>
                <a:effectLst/>
                <a:latin typeface="system-ui"/>
              </a:rPr>
              <a:t>0</a:t>
            </a:r>
            <a:r>
              <a:rPr lang="zh-CN" altLang="en-US" b="0" i="0" dirty="0">
                <a:solidFill>
                  <a:srgbClr val="1D1D1F"/>
                </a:solidFill>
                <a:effectLst/>
                <a:latin typeface="system-ui"/>
              </a:rPr>
              <a:t>。</a:t>
            </a:r>
          </a:p>
          <a:p>
            <a:pPr algn="l">
              <a:buFont typeface="Arial" panose="020B0604020202020204" pitchFamily="34" charset="0"/>
              <a:buChar char="•"/>
            </a:pPr>
            <a:r>
              <a:rPr lang="zh-CN" altLang="en-US" b="0" i="0" dirty="0">
                <a:solidFill>
                  <a:srgbClr val="1D1D1F"/>
                </a:solidFill>
                <a:effectLst/>
                <a:latin typeface="system-ui"/>
              </a:rPr>
              <a:t>用对数均匀分布可以</a:t>
            </a:r>
            <a:r>
              <a:rPr lang="zh-CN" altLang="en-US" b="1" i="0" dirty="0">
                <a:solidFill>
                  <a:srgbClr val="1D1D1F"/>
                </a:solidFill>
                <a:effectLst/>
                <a:latin typeface="system-ui"/>
              </a:rPr>
              <a:t>在小 </a:t>
            </a:r>
            <a:r>
              <a:rPr lang="en-US" altLang="zh-CN" b="1" i="0" dirty="0">
                <a:solidFill>
                  <a:srgbClr val="1D1D1F"/>
                </a:solidFill>
                <a:effectLst/>
                <a:latin typeface="system-ui"/>
              </a:rPr>
              <a:t>λ </a:t>
            </a:r>
            <a:r>
              <a:rPr lang="zh-CN" altLang="en-US" b="1" i="0" dirty="0">
                <a:solidFill>
                  <a:srgbClr val="1D1D1F"/>
                </a:solidFill>
                <a:effectLst/>
                <a:latin typeface="system-ui"/>
              </a:rPr>
              <a:t>区域更密集采样</a:t>
            </a:r>
            <a:r>
              <a:rPr lang="zh-CN" altLang="en-US" b="0" i="0" dirty="0">
                <a:solidFill>
                  <a:srgbClr val="1D1D1F"/>
                </a:solidFill>
                <a:effectLst/>
                <a:latin typeface="system-ui"/>
              </a:rPr>
              <a:t>（因为小 </a:t>
            </a:r>
            <a:r>
              <a:rPr lang="en-US" altLang="zh-CN" b="0" i="0" dirty="0">
                <a:solidFill>
                  <a:srgbClr val="1D1D1F"/>
                </a:solidFill>
                <a:effectLst/>
                <a:latin typeface="system-ui"/>
              </a:rPr>
              <a:t>λ </a:t>
            </a:r>
            <a:r>
              <a:rPr lang="zh-CN" altLang="en-US" b="0" i="0" dirty="0">
                <a:solidFill>
                  <a:srgbClr val="1D1D1F"/>
                </a:solidFill>
                <a:effectLst/>
                <a:latin typeface="system-ui"/>
              </a:rPr>
              <a:t>对模型影响更大）。</a:t>
            </a:r>
            <a:endParaRPr lang="en-US" altLang="zh-CN" b="0" i="0" dirty="0">
              <a:solidFill>
                <a:srgbClr val="1D1D1F"/>
              </a:solidFill>
              <a:effectLst/>
              <a:latin typeface="system-ui"/>
            </a:endParaRPr>
          </a:p>
          <a:p>
            <a:pPr algn="l">
              <a:buFont typeface="Arial" panose="020B0604020202020204" pitchFamily="34" charset="0"/>
              <a:buChar char="•"/>
            </a:pPr>
            <a:r>
              <a:rPr lang="zh-CN" altLang="en-US" b="0" i="0" dirty="0">
                <a:solidFill>
                  <a:srgbClr val="8C8D9B"/>
                </a:solidFill>
                <a:effectLst/>
                <a:latin typeface="system-ui"/>
              </a:rPr>
              <a:t>这种搜索方式是科学且高效的，确保在关键区域（小 </a:t>
            </a:r>
            <a:r>
              <a:rPr lang="en-US" altLang="zh-CN" b="0" i="0" dirty="0">
                <a:solidFill>
                  <a:srgbClr val="8C8D9B"/>
                </a:solidFill>
                <a:effectLst/>
                <a:latin typeface="system-ui"/>
              </a:rPr>
              <a:t>λ</a:t>
            </a:r>
            <a:r>
              <a:rPr lang="zh-CN" altLang="en-US" b="0" i="0" dirty="0">
                <a:solidFill>
                  <a:srgbClr val="8C8D9B"/>
                </a:solidFill>
                <a:effectLst/>
                <a:latin typeface="system-ui"/>
              </a:rPr>
              <a:t>）有足够分辨率。</a:t>
            </a:r>
            <a:endParaRPr lang="zh-CN" altLang="en-US" b="0" i="0" dirty="0">
              <a:solidFill>
                <a:srgbClr val="1D1D1F"/>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 LASSO </a:t>
            </a:r>
            <a:r>
              <a:rPr lang="zh-CN" altLang="en-US" dirty="0"/>
              <a:t>路径图展示了所有变量的系数如何随正则化强度</a:t>
            </a:r>
            <a:r>
              <a:rPr lang="en-US" altLang="zh-CN" dirty="0"/>
              <a:t> λ </a:t>
            </a:r>
            <a:r>
              <a:rPr lang="zh-CN" altLang="en-US" dirty="0"/>
              <a:t>变化。</a:t>
            </a:r>
          </a:p>
          <a:p>
            <a:r>
              <a:rPr lang="zh-CN" altLang="en-US" dirty="0"/>
              <a:t>左侧（</a:t>
            </a:r>
            <a:r>
              <a:rPr lang="en-US" altLang="zh-CN" dirty="0"/>
              <a:t>λ </a:t>
            </a:r>
            <a:r>
              <a:rPr lang="zh-CN" altLang="en-US" dirty="0"/>
              <a:t>小）：模型复杂，所有变量有非零系数；</a:t>
            </a:r>
          </a:p>
          <a:p>
            <a:r>
              <a:rPr lang="zh-CN" altLang="en-US" dirty="0"/>
              <a:t>右侧（</a:t>
            </a:r>
            <a:r>
              <a:rPr lang="en-US" altLang="zh-CN" dirty="0"/>
              <a:t>λ </a:t>
            </a:r>
            <a:r>
              <a:rPr lang="zh-CN" altLang="en-US" dirty="0"/>
              <a:t>大）：模型稀疏，几乎所有系数被压缩至</a:t>
            </a:r>
            <a:r>
              <a:rPr lang="en-US" altLang="zh-CN" dirty="0"/>
              <a:t> 0</a:t>
            </a:r>
            <a:r>
              <a:rPr lang="zh-CN" altLang="en-US" dirty="0"/>
              <a:t>；</a:t>
            </a:r>
          </a:p>
          <a:p>
            <a:r>
              <a:rPr lang="zh-CN" altLang="en-US" dirty="0"/>
              <a:t>红线处（</a:t>
            </a:r>
            <a:r>
              <a:rPr lang="en-US" altLang="zh-CN" dirty="0"/>
              <a:t>λ=0.0083</a:t>
            </a:r>
            <a:r>
              <a:rPr lang="zh-CN" altLang="en-US" dirty="0"/>
              <a:t>）：由</a:t>
            </a:r>
            <a:r>
              <a:rPr lang="en-US" altLang="zh-CN" dirty="0"/>
              <a:t> 10 </a:t>
            </a:r>
            <a:r>
              <a:rPr lang="zh-CN" altLang="en-US" dirty="0"/>
              <a:t>折交叉验证选出的最优平衡点，此时保留</a:t>
            </a:r>
            <a:r>
              <a:rPr lang="en-US" altLang="zh-CN" dirty="0"/>
              <a:t> 23 </a:t>
            </a:r>
            <a:r>
              <a:rPr lang="zh-CN" altLang="en-US" dirty="0"/>
              <a:t>个信号最强的变量。</a:t>
            </a:r>
          </a:p>
          <a:p>
            <a:r>
              <a:rPr lang="zh-CN" altLang="en-US" dirty="0"/>
              <a:t>这种自动化的变量选择，避免了人工筛选的主观性，同时保证了模型的可解释性。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在初步拟合</a:t>
            </a:r>
            <a:r>
              <a:rPr lang="en-US" altLang="zh-CN" dirty="0"/>
              <a:t> OLS </a:t>
            </a:r>
            <a:r>
              <a:rPr lang="zh-CN" altLang="en-US" dirty="0"/>
              <a:t>后，我们进行了第一项诊断</a:t>
            </a:r>
            <a:r>
              <a:rPr lang="en-US" altLang="zh-CN" dirty="0"/>
              <a:t>——</a:t>
            </a:r>
            <a:r>
              <a:rPr lang="zh-CN" altLang="en-US" dirty="0"/>
              <a:t>强影响点检测。</a:t>
            </a:r>
          </a:p>
          <a:p>
            <a:r>
              <a:rPr lang="zh-CN" altLang="en-US" dirty="0"/>
              <a:t>为什么重要？因为一个强影响点可能像</a:t>
            </a:r>
            <a:r>
              <a:rPr lang="en-US" altLang="zh-CN" dirty="0"/>
              <a:t>‘</a:t>
            </a:r>
            <a:r>
              <a:rPr lang="zh-CN" altLang="en-US" dirty="0"/>
              <a:t>异常值</a:t>
            </a:r>
            <a:r>
              <a:rPr lang="en-US" altLang="zh-CN" dirty="0"/>
              <a:t>’</a:t>
            </a:r>
            <a:r>
              <a:rPr lang="zh-CN" altLang="en-US" dirty="0"/>
              <a:t>一样，显著扭曲整个回归线，导致系数估计偏差。</a:t>
            </a:r>
          </a:p>
          <a:p>
            <a:r>
              <a:rPr lang="zh-CN" altLang="en-US" dirty="0"/>
              <a:t>我们使用</a:t>
            </a:r>
            <a:r>
              <a:rPr lang="en-US" altLang="zh-CN" dirty="0"/>
              <a:t> Cook's Distance</a:t>
            </a:r>
            <a:r>
              <a:rPr lang="zh-CN" altLang="en-US" dirty="0"/>
              <a:t>，它综合了残差和杠杆值，公式为</a:t>
            </a:r>
            <a:r>
              <a:rPr lang="en-US" altLang="zh-CN" dirty="0"/>
              <a:t>：</a:t>
            </a:r>
          </a:p>
          <a:p>
            <a:r>
              <a:rPr lang="zh-CN" altLang="en-US" dirty="0"/>
              <a:t>并采用经验阈值</a:t>
            </a:r>
            <a:r>
              <a:rPr lang="en-US" altLang="zh-CN" dirty="0"/>
              <a:t> </a:t>
            </a:r>
            <a:r>
              <a:rPr lang="zh-CN" altLang="en-US" dirty="0"/>
              <a:t>（这里</a:t>
            </a:r>
            <a:r>
              <a:rPr lang="en-US" altLang="zh-CN" dirty="0"/>
              <a:t> n=1507</a:t>
            </a:r>
            <a:r>
              <a:rPr lang="zh-CN" altLang="en-US" dirty="0"/>
              <a:t>，阈值</a:t>
            </a:r>
            <a:r>
              <a:rPr lang="en-US" altLang="zh-CN" dirty="0"/>
              <a:t>=0.0027</a:t>
            </a:r>
            <a:r>
              <a:rPr lang="zh-CN" altLang="en-US" dirty="0"/>
              <a:t>）。</a:t>
            </a:r>
          </a:p>
          <a:p>
            <a:r>
              <a:rPr lang="zh-CN" altLang="en-US" dirty="0"/>
              <a:t>结果显示：有</a:t>
            </a:r>
            <a:r>
              <a:rPr lang="en-US" altLang="zh-CN" dirty="0"/>
              <a:t> 87 </a:t>
            </a:r>
            <a:r>
              <a:rPr lang="zh-CN" altLang="en-US" dirty="0"/>
              <a:t>个强影响点（占训练集</a:t>
            </a:r>
            <a:r>
              <a:rPr lang="en-US" altLang="zh-CN" dirty="0"/>
              <a:t> 5.8%</a:t>
            </a:r>
            <a:r>
              <a:rPr lang="zh-CN" altLang="en-US" dirty="0"/>
              <a:t>），主要集中在肿瘤大小极大或极小的样本。</a:t>
            </a:r>
          </a:p>
          <a:p>
            <a:r>
              <a:rPr lang="zh-CN" altLang="en-US" dirty="0"/>
              <a:t>为了保证模型稳健性，我们在后续分析中删除了这些点，这使模型</a:t>
            </a:r>
            <a:r>
              <a:rPr lang="en-US" altLang="zh-CN" dirty="0"/>
              <a:t> R</a:t>
            </a:r>
            <a:r>
              <a:rPr lang="en-US" altLang="en-US" dirty="0"/>
              <a:t>²</a:t>
            </a:r>
            <a:r>
              <a:rPr lang="en-US" altLang="zh-CN" dirty="0"/>
              <a:t> </a:t>
            </a:r>
            <a:r>
              <a:rPr lang="zh-CN" altLang="en-US" dirty="0"/>
              <a:t>从</a:t>
            </a:r>
            <a:r>
              <a:rPr lang="en-US" altLang="zh-CN" dirty="0"/>
              <a:t> 0.161 </a:t>
            </a:r>
            <a:r>
              <a:rPr lang="zh-CN" altLang="en-US" dirty="0"/>
              <a:t>提升至</a:t>
            </a:r>
            <a:r>
              <a:rPr lang="en-US" altLang="zh-CN" dirty="0"/>
              <a:t> 0.225</a:t>
            </a:r>
            <a:r>
              <a:rPr lang="zh-CN" altLang="en-US" dirty="0"/>
              <a:t>，证明它们确实对模型有显著干扰。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我们进行了两项关键假设检验：同方差性和共线性。</a:t>
            </a:r>
          </a:p>
          <a:p>
            <a:r>
              <a:rPr lang="zh-CN" altLang="en-US" dirty="0"/>
              <a:t>第一，同方差性：</a:t>
            </a:r>
          </a:p>
          <a:p>
            <a:r>
              <a:rPr lang="zh-CN" altLang="en-US" dirty="0"/>
              <a:t>通过残差</a:t>
            </a:r>
            <a:r>
              <a:rPr lang="en-US" altLang="zh-CN" dirty="0"/>
              <a:t> vs </a:t>
            </a:r>
            <a:r>
              <a:rPr lang="zh-CN" altLang="en-US" dirty="0"/>
              <a:t>拟合值图可见，残差均匀分布在</a:t>
            </a:r>
            <a:r>
              <a:rPr lang="en-US" altLang="zh-CN" dirty="0"/>
              <a:t> 0 </a:t>
            </a:r>
            <a:r>
              <a:rPr lang="zh-CN" altLang="en-US" dirty="0"/>
              <a:t>附近，无漏斗形或曲线模式，说明方差恒定，满足同方差假设。</a:t>
            </a:r>
          </a:p>
          <a:p>
            <a:r>
              <a:rPr lang="zh-CN" altLang="en-US" dirty="0"/>
              <a:t>第二，多重共线性：</a:t>
            </a:r>
          </a:p>
          <a:p>
            <a:r>
              <a:rPr lang="zh-CN" altLang="en-US" dirty="0"/>
              <a:t>我们计算了所有变量的方差膨胀因子（</a:t>
            </a:r>
            <a:r>
              <a:rPr lang="en-US" altLang="zh-CN" dirty="0"/>
              <a:t>VIF</a:t>
            </a:r>
            <a:r>
              <a:rPr lang="zh-CN" altLang="en-US" dirty="0"/>
              <a:t>），结果显示：</a:t>
            </a:r>
          </a:p>
          <a:p>
            <a:r>
              <a:rPr lang="zh-CN" altLang="en-US" dirty="0"/>
              <a:t>最大</a:t>
            </a:r>
            <a:r>
              <a:rPr lang="en-US" altLang="zh-CN" dirty="0"/>
              <a:t> VIF = 4.45</a:t>
            </a:r>
            <a:r>
              <a:rPr lang="zh-CN" altLang="en-US" dirty="0"/>
              <a:t>（</a:t>
            </a:r>
            <a:r>
              <a:rPr lang="en-US" altLang="zh-CN" dirty="0"/>
              <a:t>grade_3.0</a:t>
            </a:r>
            <a:r>
              <a:rPr lang="zh-CN" altLang="en-US" dirty="0"/>
              <a:t>）</a:t>
            </a:r>
          </a:p>
          <a:p>
            <a:r>
              <a:rPr lang="zh-CN" altLang="en-US" dirty="0"/>
              <a:t>所有</a:t>
            </a:r>
            <a:r>
              <a:rPr lang="en-US" altLang="zh-CN" dirty="0"/>
              <a:t> VIF &lt; 5</a:t>
            </a:r>
            <a:r>
              <a:rPr lang="zh-CN" altLang="en-US" dirty="0"/>
              <a:t>（远低于阈值</a:t>
            </a:r>
            <a:r>
              <a:rPr lang="en-US" altLang="zh-CN" dirty="0"/>
              <a:t> 10</a:t>
            </a:r>
            <a:r>
              <a:rPr lang="zh-CN" altLang="en-US" dirty="0"/>
              <a:t>）</a:t>
            </a:r>
          </a:p>
          <a:p>
            <a:r>
              <a:rPr lang="zh-CN" altLang="en-US" dirty="0"/>
              <a:t>这表明变量间无严重共线性，系数估计稳定可靠。</a:t>
            </a:r>
          </a:p>
          <a:p>
            <a:r>
              <a:rPr lang="zh-CN" altLang="en-US" dirty="0"/>
              <a:t>唯一稍高的</a:t>
            </a:r>
            <a:r>
              <a:rPr lang="en-US" altLang="zh-CN" dirty="0"/>
              <a:t> VIF </a:t>
            </a:r>
            <a:r>
              <a:rPr lang="zh-CN" altLang="en-US" dirty="0"/>
              <a:t>出现在</a:t>
            </a:r>
            <a:r>
              <a:rPr lang="en-US" altLang="zh-CN" dirty="0"/>
              <a:t> grade_2.0 </a:t>
            </a:r>
            <a:r>
              <a:rPr lang="zh-CN" altLang="en-US" dirty="0"/>
              <a:t>和</a:t>
            </a:r>
            <a:r>
              <a:rPr lang="en-US" altLang="zh-CN" dirty="0"/>
              <a:t> grade_3.0</a:t>
            </a:r>
            <a:r>
              <a:rPr lang="zh-CN" altLang="en-US" dirty="0"/>
              <a:t>，这是合理的</a:t>
            </a:r>
            <a:r>
              <a:rPr lang="en-US" altLang="zh-CN" dirty="0"/>
              <a:t>——</a:t>
            </a:r>
            <a:r>
              <a:rPr lang="zh-CN" altLang="en-US" dirty="0"/>
              <a:t>因为它们同属组织学分级，存在一定相关性，但仍在安全范围内。</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我们通过删除</a:t>
            </a:r>
            <a:r>
              <a:rPr lang="en-US" altLang="zh-CN" dirty="0"/>
              <a:t> 88 </a:t>
            </a:r>
            <a:r>
              <a:rPr lang="zh-CN" altLang="en-US" dirty="0"/>
              <a:t>个强影响点，得到了最终稳健模型。</a:t>
            </a:r>
          </a:p>
          <a:p>
            <a:r>
              <a:rPr lang="zh-CN" altLang="en-US" dirty="0"/>
              <a:t>核心改进有三点：</a:t>
            </a:r>
          </a:p>
          <a:p>
            <a:r>
              <a:rPr lang="zh-CN" altLang="en-US" dirty="0"/>
              <a:t>解释力大幅提升：</a:t>
            </a:r>
            <a:r>
              <a:rPr lang="en-US" altLang="zh-CN" dirty="0"/>
              <a:t>R</a:t>
            </a:r>
            <a:r>
              <a:rPr lang="en-US" altLang="en-US" dirty="0"/>
              <a:t>²</a:t>
            </a:r>
            <a:r>
              <a:rPr lang="en-US" altLang="zh-CN" dirty="0"/>
              <a:t> </a:t>
            </a:r>
            <a:r>
              <a:rPr lang="zh-CN" altLang="en-US" dirty="0"/>
              <a:t>从</a:t>
            </a:r>
            <a:r>
              <a:rPr lang="en-US" altLang="zh-CN" dirty="0"/>
              <a:t> 0.159 </a:t>
            </a:r>
            <a:r>
              <a:rPr lang="en-US" altLang="en-US" dirty="0"/>
              <a:t>→</a:t>
            </a:r>
            <a:r>
              <a:rPr lang="en-US" altLang="zh-CN" dirty="0"/>
              <a:t> 0.225</a:t>
            </a:r>
            <a:r>
              <a:rPr lang="zh-CN" altLang="en-US" dirty="0"/>
              <a:t>，提升</a:t>
            </a:r>
            <a:r>
              <a:rPr lang="en-US" altLang="zh-CN" dirty="0"/>
              <a:t> 42%</a:t>
            </a:r>
            <a:r>
              <a:rPr lang="zh-CN" altLang="en-US" dirty="0"/>
              <a:t>，说明模型能更好捕捉肿瘤大小变异；</a:t>
            </a:r>
          </a:p>
          <a:p>
            <a:r>
              <a:rPr lang="zh-CN" altLang="en-US" dirty="0"/>
              <a:t>残差分布改善：</a:t>
            </a:r>
            <a:r>
              <a:rPr lang="en-US" altLang="zh-CN" dirty="0"/>
              <a:t>Omnibus p </a:t>
            </a:r>
            <a:r>
              <a:rPr lang="zh-CN" altLang="en-US" dirty="0"/>
              <a:t>从</a:t>
            </a:r>
            <a:r>
              <a:rPr lang="en-US" altLang="zh-CN" dirty="0"/>
              <a:t> 0.000 </a:t>
            </a:r>
            <a:r>
              <a:rPr lang="en-US" altLang="en-US" dirty="0"/>
              <a:t>→</a:t>
            </a:r>
            <a:r>
              <a:rPr lang="en-US" altLang="zh-CN" dirty="0"/>
              <a:t> 0.007</a:t>
            </a:r>
            <a:r>
              <a:rPr lang="zh-CN" altLang="en-US" dirty="0"/>
              <a:t>，残差更接近正态，满足线性模型假设；</a:t>
            </a:r>
          </a:p>
          <a:p>
            <a:r>
              <a:rPr lang="zh-CN" altLang="en-US" dirty="0"/>
              <a:t>模型更稳健：共线性指数（</a:t>
            </a:r>
            <a:r>
              <a:rPr lang="en-US" altLang="zh-CN" dirty="0"/>
              <a:t>Cond. No.</a:t>
            </a:r>
            <a:r>
              <a:rPr lang="zh-CN" altLang="en-US" dirty="0"/>
              <a:t>）从</a:t>
            </a:r>
            <a:r>
              <a:rPr lang="en-US" altLang="zh-CN" dirty="0"/>
              <a:t> 15.0 </a:t>
            </a:r>
            <a:r>
              <a:rPr lang="en-US" altLang="en-US" dirty="0"/>
              <a:t>→</a:t>
            </a:r>
            <a:r>
              <a:rPr lang="en-US" altLang="zh-CN" dirty="0"/>
              <a:t> 14.9</a:t>
            </a:r>
            <a:r>
              <a:rPr lang="zh-CN" altLang="en-US" dirty="0"/>
              <a:t>，无任何共线性风险。</a:t>
            </a:r>
          </a:p>
          <a:p>
            <a:r>
              <a:rPr lang="zh-CN" altLang="en-US" dirty="0"/>
              <a:t>这些改进证明，删除强影响点不是</a:t>
            </a:r>
            <a:r>
              <a:rPr lang="en-US" altLang="zh-CN" dirty="0"/>
              <a:t>‘</a:t>
            </a:r>
            <a:r>
              <a:rPr lang="zh-CN" altLang="en-US" dirty="0"/>
              <a:t>丢弃数据</a:t>
            </a:r>
            <a:r>
              <a:rPr lang="en-US" altLang="zh-CN" dirty="0"/>
              <a:t>’</a:t>
            </a:r>
            <a:r>
              <a:rPr lang="zh-CN" altLang="en-US" dirty="0"/>
              <a:t>，而是</a:t>
            </a:r>
            <a:r>
              <a:rPr lang="en-US" altLang="zh-CN" dirty="0"/>
              <a:t>‘</a:t>
            </a:r>
            <a:r>
              <a:rPr lang="zh-CN" altLang="en-US" dirty="0"/>
              <a:t>去噪提纯</a:t>
            </a:r>
            <a:r>
              <a:rPr lang="en-US" altLang="zh-CN" dirty="0"/>
              <a:t>’</a:t>
            </a:r>
            <a:r>
              <a:rPr lang="zh-CN" altLang="en-US" dirty="0"/>
              <a:t>，让模型更真实反映生物规律。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这是我们的最终模型：基于</a:t>
            </a:r>
            <a:r>
              <a:rPr lang="en-US" altLang="zh-CN" dirty="0"/>
              <a:t> 1420 </a:t>
            </a:r>
            <a:r>
              <a:rPr lang="zh-CN" altLang="en-US" dirty="0"/>
              <a:t>个样本，</a:t>
            </a:r>
            <a:r>
              <a:rPr lang="en-US" altLang="zh-CN" dirty="0"/>
              <a:t>28 </a:t>
            </a:r>
            <a:r>
              <a:rPr lang="zh-CN" altLang="en-US" dirty="0"/>
              <a:t>个变量，无任何强影响点。</a:t>
            </a:r>
          </a:p>
          <a:p>
            <a:r>
              <a:rPr lang="zh-CN" altLang="en-US" dirty="0"/>
              <a:t>模型拟合良好：</a:t>
            </a:r>
            <a:r>
              <a:rPr lang="en-US" altLang="zh-CN" dirty="0"/>
              <a:t>R</a:t>
            </a:r>
            <a:r>
              <a:rPr lang="en-US" altLang="en-US" dirty="0"/>
              <a:t>²</a:t>
            </a:r>
            <a:r>
              <a:rPr lang="en-US" altLang="zh-CN" dirty="0"/>
              <a:t>=0.223</a:t>
            </a:r>
            <a:r>
              <a:rPr lang="zh-CN" altLang="en-US" dirty="0"/>
              <a:t>，调整</a:t>
            </a:r>
            <a:r>
              <a:rPr lang="en-US" altLang="zh-CN" dirty="0"/>
              <a:t> R</a:t>
            </a:r>
            <a:r>
              <a:rPr lang="en-US" altLang="en-US" dirty="0"/>
              <a:t>²</a:t>
            </a:r>
            <a:r>
              <a:rPr lang="en-US" altLang="zh-CN" dirty="0"/>
              <a:t>=0.207</a:t>
            </a:r>
            <a:r>
              <a:rPr lang="zh-CN" altLang="en-US" dirty="0"/>
              <a:t>，</a:t>
            </a:r>
            <a:r>
              <a:rPr lang="en-US" altLang="zh-CN" dirty="0"/>
              <a:t>F</a:t>
            </a:r>
            <a:r>
              <a:rPr lang="zh-CN" altLang="en-US" dirty="0"/>
              <a:t>检验高度显著。</a:t>
            </a:r>
          </a:p>
          <a:p>
            <a:r>
              <a:rPr lang="zh-CN" altLang="en-US" dirty="0"/>
              <a:t>诊断指标理想：残差近正态，无共线性（</a:t>
            </a:r>
            <a:r>
              <a:rPr lang="en-US" altLang="zh-CN" dirty="0"/>
              <a:t>Cond. No.=20.1&lt;30</a:t>
            </a:r>
            <a:r>
              <a:rPr lang="zh-CN" altLang="en-US" dirty="0"/>
              <a:t>）。</a:t>
            </a:r>
          </a:p>
          <a:p>
            <a:r>
              <a:rPr lang="zh-CN" altLang="en-US" dirty="0"/>
              <a:t>共</a:t>
            </a:r>
            <a:r>
              <a:rPr lang="en-US" altLang="zh-CN" dirty="0"/>
              <a:t> 8 </a:t>
            </a:r>
            <a:r>
              <a:rPr lang="zh-CN" altLang="en-US" dirty="0"/>
              <a:t>个变量显著（</a:t>
            </a:r>
            <a:r>
              <a:rPr lang="en-US" altLang="zh-CN" dirty="0"/>
              <a:t>p&lt;0.05</a:t>
            </a:r>
            <a:r>
              <a:rPr lang="zh-CN" altLang="en-US" dirty="0"/>
              <a:t>），包括</a:t>
            </a:r>
            <a:r>
              <a:rPr lang="en-US" altLang="zh-CN" dirty="0"/>
              <a:t> 4 </a:t>
            </a:r>
            <a:r>
              <a:rPr lang="zh-CN" altLang="en-US" dirty="0"/>
              <a:t>个临床和</a:t>
            </a:r>
            <a:r>
              <a:rPr lang="en-US" altLang="zh-CN" dirty="0"/>
              <a:t> 4 </a:t>
            </a:r>
            <a:r>
              <a:rPr lang="zh-CN" altLang="en-US" dirty="0"/>
              <a:t>个基因，接下来我们逐一解读。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四个临床变量显著预测肿瘤大小：</a:t>
            </a:r>
          </a:p>
          <a:p>
            <a:r>
              <a:rPr lang="en-US" altLang="zh-CN" dirty="0"/>
              <a:t>1. </a:t>
            </a:r>
            <a:r>
              <a:rPr lang="zh-CN" altLang="en-US" dirty="0"/>
              <a:t>淋巴结转移（</a:t>
            </a:r>
            <a:r>
              <a:rPr lang="en-US" altLang="zh-CN" dirty="0"/>
              <a:t>lymph_log_scaled</a:t>
            </a:r>
            <a:r>
              <a:rPr lang="zh-CN" altLang="en-US" dirty="0"/>
              <a:t>）：</a:t>
            </a:r>
          </a:p>
          <a:p>
            <a:r>
              <a:rPr lang="zh-CN" altLang="en-US" dirty="0"/>
              <a:t>这是最强预测因子。由于我们对淋巴结数做了</a:t>
            </a:r>
            <a:r>
              <a:rPr lang="en-US" altLang="zh-CN" dirty="0"/>
              <a:t> log(lymph+1) </a:t>
            </a:r>
            <a:r>
              <a:rPr lang="zh-CN" altLang="en-US" dirty="0"/>
              <a:t>变换，系数</a:t>
            </a:r>
            <a:r>
              <a:rPr lang="en-US" altLang="zh-CN" dirty="0"/>
              <a:t> 0.126 </a:t>
            </a:r>
            <a:r>
              <a:rPr lang="zh-CN" altLang="en-US" dirty="0"/>
              <a:t>表示：淋巴结每增加</a:t>
            </a:r>
            <a:r>
              <a:rPr lang="en-US" altLang="zh-CN" dirty="0"/>
              <a:t> 1 </a:t>
            </a:r>
            <a:r>
              <a:rPr lang="zh-CN" altLang="en-US" dirty="0"/>
              <a:t>个单位</a:t>
            </a:r>
            <a:r>
              <a:rPr lang="en-US" altLang="zh-CN" dirty="0"/>
              <a:t> log(lymph+1)</a:t>
            </a:r>
            <a:r>
              <a:rPr lang="zh-CN" altLang="en-US" dirty="0"/>
              <a:t>，肿瘤直径增大</a:t>
            </a:r>
            <a:r>
              <a:rPr lang="en-US" altLang="zh-CN" dirty="0"/>
              <a:t> 13.4%</a:t>
            </a:r>
            <a:r>
              <a:rPr lang="zh-CN" altLang="en-US" dirty="0"/>
              <a:t>。</a:t>
            </a:r>
          </a:p>
          <a:p>
            <a:r>
              <a:rPr lang="en-US" altLang="zh-CN" dirty="0"/>
              <a:t>2. </a:t>
            </a:r>
            <a:r>
              <a:rPr lang="zh-CN" altLang="en-US" dirty="0"/>
              <a:t>年龄（</a:t>
            </a:r>
            <a:r>
              <a:rPr lang="en-US" altLang="zh-CN" dirty="0"/>
              <a:t>age_scaled</a:t>
            </a:r>
            <a:r>
              <a:rPr lang="zh-CN" altLang="en-US" dirty="0"/>
              <a:t>）：</a:t>
            </a:r>
          </a:p>
          <a:p>
            <a:r>
              <a:rPr lang="zh-CN" altLang="en-US" dirty="0"/>
              <a:t>年龄经过标准化（</a:t>
            </a:r>
            <a:r>
              <a:rPr lang="en-US" altLang="zh-CN" dirty="0"/>
              <a:t>Z-score</a:t>
            </a:r>
            <a:r>
              <a:rPr lang="zh-CN" altLang="en-US" dirty="0"/>
              <a:t>），系数</a:t>
            </a:r>
            <a:r>
              <a:rPr lang="en-US" altLang="zh-CN" dirty="0"/>
              <a:t> 0.042 </a:t>
            </a:r>
            <a:r>
              <a:rPr lang="zh-CN" altLang="en-US" dirty="0"/>
              <a:t>表示：年龄每增加</a:t>
            </a:r>
            <a:r>
              <a:rPr lang="en-US" altLang="zh-CN" dirty="0"/>
              <a:t> 1 </a:t>
            </a:r>
            <a:r>
              <a:rPr lang="zh-CN" altLang="en-US" dirty="0"/>
              <a:t>个标准差（约</a:t>
            </a:r>
            <a:r>
              <a:rPr lang="en-US" altLang="zh-CN" dirty="0"/>
              <a:t> 12 </a:t>
            </a:r>
            <a:r>
              <a:rPr lang="zh-CN" altLang="en-US" dirty="0"/>
              <a:t>岁）。</a:t>
            </a:r>
          </a:p>
          <a:p>
            <a:r>
              <a:rPr lang="en-US" altLang="zh-CN" dirty="0"/>
              <a:t>3. </a:t>
            </a:r>
            <a:r>
              <a:rPr lang="zh-CN" altLang="en-US" dirty="0"/>
              <a:t>组织学分级（</a:t>
            </a:r>
            <a:r>
              <a:rPr lang="en-US" altLang="zh-CN" dirty="0"/>
              <a:t>grade_3.0</a:t>
            </a:r>
            <a:r>
              <a:rPr lang="zh-CN" altLang="en-US" dirty="0"/>
              <a:t>）：</a:t>
            </a:r>
          </a:p>
          <a:p>
            <a:r>
              <a:rPr lang="en-US" altLang="zh-CN" dirty="0"/>
              <a:t>Grade 3</a:t>
            </a:r>
            <a:r>
              <a:rPr lang="zh-CN" altLang="en-US" dirty="0"/>
              <a:t>（低分化），肿瘤直径比</a:t>
            </a:r>
            <a:r>
              <a:rPr lang="en-US" altLang="zh-CN" dirty="0"/>
              <a:t> Grade 1 </a:t>
            </a:r>
            <a:r>
              <a:rPr lang="zh-CN" altLang="en-US" dirty="0"/>
              <a:t>大</a:t>
            </a:r>
            <a:r>
              <a:rPr lang="en-US" altLang="zh-CN" dirty="0"/>
              <a:t> 11.4%</a:t>
            </a:r>
            <a:r>
              <a:rPr lang="zh-CN" altLang="en-US" dirty="0"/>
              <a:t>，符合病理学常识。</a:t>
            </a:r>
          </a:p>
          <a:p>
            <a:r>
              <a:rPr lang="en-US" altLang="zh-CN" dirty="0"/>
              <a:t>4. </a:t>
            </a:r>
            <a:r>
              <a:rPr lang="zh-CN" altLang="en-US" dirty="0"/>
              <a:t>队列效应（</a:t>
            </a:r>
            <a:r>
              <a:rPr lang="en-US" altLang="zh-CN" dirty="0"/>
              <a:t>cohort_2.0</a:t>
            </a:r>
            <a:r>
              <a:rPr lang="zh-CN" altLang="en-US" dirty="0"/>
              <a:t>）：</a:t>
            </a:r>
          </a:p>
          <a:p>
            <a:r>
              <a:rPr lang="zh-CN" altLang="en-US" dirty="0"/>
              <a:t>队列</a:t>
            </a:r>
            <a:r>
              <a:rPr lang="en-US" altLang="zh-CN" dirty="0"/>
              <a:t>2 </a:t>
            </a:r>
            <a:r>
              <a:rPr lang="zh-CN" altLang="en-US" dirty="0"/>
              <a:t>的肿瘤比队列</a:t>
            </a:r>
            <a:r>
              <a:rPr lang="en-US" altLang="zh-CN" dirty="0"/>
              <a:t>1 </a:t>
            </a:r>
            <a:r>
              <a:rPr lang="zh-CN" altLang="en-US" dirty="0"/>
              <a:t>小</a:t>
            </a:r>
            <a:r>
              <a:rPr lang="en-US" altLang="zh-CN" dirty="0"/>
              <a:t> 7.3%</a:t>
            </a:r>
            <a:r>
              <a:rPr lang="zh-CN" altLang="en-US" dirty="0"/>
              <a:t>，可能反映不同中心的检测或人群差异。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223911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E4E4E"/>
                </a:solidFill>
                <a:effectLst/>
                <a:latin typeface="ui-sans-serif"/>
              </a:rPr>
              <a:t>这些基因要么是</a:t>
            </a:r>
            <a:r>
              <a:rPr lang="zh-CN" altLang="en-US" b="1" i="0" dirty="0">
                <a:solidFill>
                  <a:srgbClr val="000000"/>
                </a:solidFill>
                <a:effectLst/>
                <a:latin typeface="ui-sans-serif"/>
              </a:rPr>
              <a:t>踩油门的</a:t>
            </a:r>
            <a:r>
              <a:rPr lang="zh-CN" altLang="en-US" b="0" i="0" dirty="0">
                <a:solidFill>
                  <a:srgbClr val="4E4E4E"/>
                </a:solidFill>
                <a:effectLst/>
                <a:latin typeface="ui-sans-serif"/>
              </a:rPr>
              <a:t>（</a:t>
            </a:r>
            <a:r>
              <a:rPr lang="en-US" altLang="zh-CN" b="0" i="0" dirty="0">
                <a:solidFill>
                  <a:srgbClr val="4E4E4E"/>
                </a:solidFill>
                <a:effectLst/>
                <a:latin typeface="ui-sans-serif"/>
              </a:rPr>
              <a:t>mapk3</a:t>
            </a:r>
            <a:r>
              <a:rPr lang="zh-CN" altLang="en-US" b="0" i="0" dirty="0">
                <a:solidFill>
                  <a:srgbClr val="4E4E4E"/>
                </a:solidFill>
                <a:effectLst/>
                <a:latin typeface="ui-sans-serif"/>
              </a:rPr>
              <a:t>），要么是</a:t>
            </a:r>
            <a:r>
              <a:rPr lang="zh-CN" altLang="en-US" b="1" i="0" dirty="0">
                <a:solidFill>
                  <a:srgbClr val="000000"/>
                </a:solidFill>
                <a:effectLst/>
                <a:latin typeface="ui-sans-serif"/>
              </a:rPr>
              <a:t>因为车跑太快而不得不加班修路的</a:t>
            </a:r>
            <a:r>
              <a:rPr lang="zh-CN" altLang="en-US" b="0" i="0" dirty="0">
                <a:solidFill>
                  <a:srgbClr val="4E4E4E"/>
                </a:solidFill>
                <a:effectLst/>
                <a:latin typeface="ui-sans-serif"/>
              </a:rPr>
              <a:t>（</a:t>
            </a:r>
            <a:r>
              <a:rPr lang="en-US" altLang="zh-CN" b="0" i="0" dirty="0">
                <a:solidFill>
                  <a:srgbClr val="4E4E4E"/>
                </a:solidFill>
                <a:effectLst/>
                <a:latin typeface="ui-sans-serif"/>
              </a:rPr>
              <a:t>msh6, tp53bp1</a:t>
            </a:r>
            <a:r>
              <a:rPr lang="zh-CN" altLang="en-US" b="0" i="0" dirty="0">
                <a:solidFill>
                  <a:srgbClr val="4E4E4E"/>
                </a:solidFill>
                <a:effectLst/>
                <a:latin typeface="ui-sans-serif"/>
              </a:rPr>
              <a:t>），或者是</a:t>
            </a:r>
            <a:r>
              <a:rPr lang="zh-CN" altLang="en-US" b="1" i="0" dirty="0">
                <a:solidFill>
                  <a:srgbClr val="000000"/>
                </a:solidFill>
                <a:effectLst/>
                <a:latin typeface="ui-sans-serif"/>
              </a:rPr>
              <a:t>负责让车跑得更野的</a:t>
            </a:r>
            <a:r>
              <a:rPr lang="zh-CN" altLang="en-US" b="0" i="0" dirty="0">
                <a:solidFill>
                  <a:srgbClr val="4E4E4E"/>
                </a:solidFill>
                <a:effectLst/>
                <a:latin typeface="ui-sans-serif"/>
              </a:rPr>
              <a:t>（</a:t>
            </a:r>
            <a:r>
              <a:rPr lang="en-US" altLang="zh-CN" b="0" i="0" dirty="0">
                <a:solidFill>
                  <a:srgbClr val="4E4E4E"/>
                </a:solidFill>
                <a:effectLst/>
                <a:latin typeface="ui-sans-serif"/>
              </a:rPr>
              <a:t>acvr1b</a:t>
            </a:r>
            <a:r>
              <a:rPr lang="zh-CN" altLang="en-US" b="0" i="0" dirty="0">
                <a:solidFill>
                  <a:srgbClr val="4E4E4E"/>
                </a:solidFill>
                <a:effectLst/>
                <a:latin typeface="ui-sans-serif"/>
              </a:rPr>
              <a:t>）。</a:t>
            </a:r>
            <a:endParaRPr lang="en-US" altLang="zh-CN" b="1" i="0" dirty="0">
              <a:solidFill>
                <a:srgbClr val="000000"/>
              </a:solidFill>
              <a:effectLst/>
              <a:latin typeface="ui-sans-serif"/>
            </a:endParaRPr>
          </a:p>
          <a:p>
            <a:pPr algn="l"/>
            <a:r>
              <a:rPr lang="en-US" altLang="zh-CN" b="1" i="0" dirty="0">
                <a:solidFill>
                  <a:srgbClr val="000000"/>
                </a:solidFill>
                <a:effectLst/>
                <a:latin typeface="ui-sans-serif"/>
              </a:rPr>
              <a:t>(1) Brown </a:t>
            </a:r>
            <a:r>
              <a:rPr lang="zh-CN" altLang="en-US" b="1" i="0" dirty="0">
                <a:solidFill>
                  <a:srgbClr val="000000"/>
                </a:solidFill>
                <a:effectLst/>
                <a:latin typeface="ui-sans-serif"/>
              </a:rPr>
              <a:t>模块（增殖相关）</a:t>
            </a:r>
          </a:p>
          <a:p>
            <a:pPr algn="l">
              <a:buFont typeface="Arial" panose="020B0604020202020204" pitchFamily="34" charset="0"/>
              <a:buChar char="•"/>
            </a:pPr>
            <a:r>
              <a:rPr lang="zh-CN" altLang="en-US" b="1" i="0" dirty="0">
                <a:solidFill>
                  <a:srgbClr val="000000"/>
                </a:solidFill>
                <a:effectLst/>
                <a:latin typeface="ui-sans-serif"/>
              </a:rPr>
              <a:t>基因：</a:t>
            </a:r>
            <a:r>
              <a:rPr lang="en-US" altLang="zh-CN" b="1" i="0" dirty="0">
                <a:solidFill>
                  <a:srgbClr val="000000"/>
                </a:solidFill>
                <a:effectLst/>
                <a:latin typeface="ui-sans-serif"/>
              </a:rPr>
              <a:t>msh6</a:t>
            </a:r>
            <a:endParaRPr lang="zh-CN" altLang="en-US" b="0" i="0" dirty="0">
              <a:solidFill>
                <a:srgbClr val="4E4E4E"/>
              </a:solidFill>
              <a:effectLst/>
              <a:latin typeface="ui-sans-serif"/>
            </a:endParaRPr>
          </a:p>
          <a:p>
            <a:pPr marL="742950" lvl="1" indent="-285750" algn="l">
              <a:buFont typeface="Arial" panose="020B0604020202020204" pitchFamily="34" charset="0"/>
              <a:buChar char="•"/>
            </a:pPr>
            <a:r>
              <a:rPr lang="zh-CN" altLang="en-US" b="1" i="0" dirty="0">
                <a:solidFill>
                  <a:srgbClr val="000000"/>
                </a:solidFill>
                <a:effectLst/>
                <a:latin typeface="ui-sans-serif"/>
              </a:rPr>
              <a:t>系数</a:t>
            </a:r>
            <a:r>
              <a:rPr lang="zh-CN" altLang="en-US" b="0" i="0" dirty="0">
                <a:solidFill>
                  <a:srgbClr val="4E4E4E"/>
                </a:solidFill>
                <a:effectLst/>
                <a:latin typeface="ui-sans-serif"/>
              </a:rPr>
              <a:t>：</a:t>
            </a:r>
            <a:r>
              <a:rPr lang="en-US" altLang="zh-CN" b="0" i="0" dirty="0">
                <a:solidFill>
                  <a:srgbClr val="4E4E4E"/>
                </a:solidFill>
                <a:effectLst/>
                <a:latin typeface="ui-sans-serif"/>
              </a:rPr>
              <a:t>+0.048 (</a:t>
            </a:r>
            <a:r>
              <a:rPr lang="zh-CN" altLang="en-US" b="0" i="0" dirty="0">
                <a:solidFill>
                  <a:srgbClr val="4E4E4E"/>
                </a:solidFill>
                <a:effectLst/>
                <a:latin typeface="ui-sans-serif"/>
              </a:rPr>
              <a:t>正相关</a:t>
            </a:r>
            <a:r>
              <a:rPr lang="en-US" altLang="zh-CN" b="0" i="0" dirty="0">
                <a:solidFill>
                  <a:srgbClr val="4E4E4E"/>
                </a:solidFill>
                <a:effectLst/>
                <a:latin typeface="ui-sans-serif"/>
              </a:rPr>
              <a:t>)</a:t>
            </a:r>
          </a:p>
          <a:p>
            <a:pPr marL="742950" lvl="1" indent="-285750" algn="l">
              <a:buFont typeface="Arial" panose="020B0604020202020204" pitchFamily="34" charset="0"/>
              <a:buChar char="•"/>
            </a:pPr>
            <a:r>
              <a:rPr lang="zh-CN" altLang="en-US" b="1" i="0" dirty="0">
                <a:solidFill>
                  <a:srgbClr val="000000"/>
                </a:solidFill>
                <a:effectLst/>
                <a:latin typeface="ui-sans-serif"/>
              </a:rPr>
              <a:t>已知功能</a:t>
            </a:r>
            <a:r>
              <a:rPr lang="zh-CN" altLang="en-US" b="0" i="0" dirty="0">
                <a:solidFill>
                  <a:srgbClr val="4E4E4E"/>
                </a:solidFill>
                <a:effectLst/>
                <a:latin typeface="ui-sans-serif"/>
              </a:rPr>
              <a:t>：</a:t>
            </a:r>
            <a:r>
              <a:rPr lang="en-US" altLang="zh-CN" b="0" i="0" dirty="0">
                <a:solidFill>
                  <a:srgbClr val="4E4E4E"/>
                </a:solidFill>
                <a:effectLst/>
                <a:latin typeface="ui-sans-serif"/>
              </a:rPr>
              <a:t>DNA </a:t>
            </a:r>
            <a:r>
              <a:rPr lang="zh-CN" altLang="en-US" b="0" i="0" dirty="0">
                <a:solidFill>
                  <a:srgbClr val="4E4E4E"/>
                </a:solidFill>
                <a:effectLst/>
                <a:latin typeface="ui-sans-serif"/>
              </a:rPr>
              <a:t>错配修复基因。</a:t>
            </a:r>
          </a:p>
          <a:p>
            <a:pPr marL="742950" lvl="1" indent="-285750" algn="l">
              <a:buFont typeface="Arial" panose="020B0604020202020204" pitchFamily="34" charset="0"/>
              <a:buChar char="•"/>
            </a:pPr>
            <a:r>
              <a:rPr lang="zh-CN" altLang="en-US" b="1" i="0" dirty="0">
                <a:solidFill>
                  <a:srgbClr val="000000"/>
                </a:solidFill>
                <a:effectLst/>
                <a:latin typeface="ui-sans-serif"/>
              </a:rPr>
              <a:t>合理性分析</a:t>
            </a:r>
            <a:r>
              <a:rPr lang="zh-CN" altLang="en-US" b="0" i="0" dirty="0">
                <a:solidFill>
                  <a:srgbClr val="4E4E4E"/>
                </a:solidFill>
                <a:effectLst/>
                <a:latin typeface="ui-sans-serif"/>
              </a:rPr>
              <a:t>：这是一个典型的“增殖标志物”。细胞分裂越快（肿瘤长得越大），</a:t>
            </a:r>
            <a:r>
              <a:rPr lang="en-US" altLang="zh-CN" b="0" i="0" dirty="0">
                <a:solidFill>
                  <a:srgbClr val="4E4E4E"/>
                </a:solidFill>
                <a:effectLst/>
                <a:latin typeface="ui-sans-serif"/>
              </a:rPr>
              <a:t>DNA </a:t>
            </a:r>
            <a:r>
              <a:rPr lang="zh-CN" altLang="en-US" b="0" i="0" dirty="0">
                <a:solidFill>
                  <a:srgbClr val="4E4E4E"/>
                </a:solidFill>
                <a:effectLst/>
                <a:latin typeface="ui-sans-serif"/>
              </a:rPr>
              <a:t>复制过程中产生的错误就越多，因此细胞必须高表达 </a:t>
            </a:r>
            <a:r>
              <a:rPr lang="en-US" altLang="zh-CN" b="0" i="0" dirty="0">
                <a:solidFill>
                  <a:srgbClr val="4E4E4E"/>
                </a:solidFill>
                <a:effectLst/>
                <a:latin typeface="ui-sans-serif"/>
              </a:rPr>
              <a:t>msh6 </a:t>
            </a:r>
            <a:r>
              <a:rPr lang="zh-CN" altLang="en-US" b="0" i="0" dirty="0">
                <a:solidFill>
                  <a:srgbClr val="4E4E4E"/>
                </a:solidFill>
                <a:effectLst/>
                <a:latin typeface="ui-sans-serif"/>
              </a:rPr>
              <a:t>来拼命修复这些错误。</a:t>
            </a:r>
            <a:r>
              <a:rPr lang="zh-CN" altLang="en-US" b="1" i="0" dirty="0">
                <a:solidFill>
                  <a:srgbClr val="000000"/>
                </a:solidFill>
                <a:effectLst/>
                <a:latin typeface="ui-sans-serif"/>
              </a:rPr>
              <a:t>高表达反映了高复制压力。</a:t>
            </a:r>
            <a:endParaRPr lang="zh-CN" altLang="en-US" b="0" i="0" dirty="0">
              <a:solidFill>
                <a:srgbClr val="4E4E4E"/>
              </a:solidFill>
              <a:effectLst/>
              <a:latin typeface="ui-sans-serif"/>
            </a:endParaRPr>
          </a:p>
          <a:p>
            <a:pPr marL="742950" lvl="1" indent="-285750" algn="l">
              <a:buFont typeface="Arial" panose="020B0604020202020204" pitchFamily="34" charset="0"/>
              <a:buChar char="•"/>
            </a:pPr>
            <a:r>
              <a:rPr lang="zh-CN" altLang="en-US" b="1" i="0" dirty="0">
                <a:solidFill>
                  <a:srgbClr val="000000"/>
                </a:solidFill>
                <a:effectLst/>
                <a:latin typeface="ui-sans-serif"/>
              </a:rPr>
              <a:t>结论</a:t>
            </a:r>
            <a:r>
              <a:rPr lang="zh-CN" altLang="en-US" b="0" i="0" dirty="0">
                <a:solidFill>
                  <a:srgbClr val="4E4E4E"/>
                </a:solidFill>
                <a:effectLst/>
                <a:latin typeface="ui-sans-serif"/>
              </a:rPr>
              <a:t>：系数为正完全合理。它不是因为它导致了肿瘤变大，而是因为它在那些长得快、分裂旺盛的大肿瘤里“加班工作”，所以表达量高。</a:t>
            </a:r>
          </a:p>
          <a:p>
            <a:pPr algn="l"/>
            <a:r>
              <a:rPr lang="en-US" altLang="zh-CN" b="1" i="0" dirty="0">
                <a:solidFill>
                  <a:srgbClr val="000000"/>
                </a:solidFill>
                <a:effectLst/>
                <a:latin typeface="ui-sans-serif"/>
              </a:rPr>
              <a:t>(2) Red </a:t>
            </a:r>
            <a:r>
              <a:rPr lang="zh-CN" altLang="en-US" b="1" i="0" dirty="0">
                <a:solidFill>
                  <a:srgbClr val="000000"/>
                </a:solidFill>
                <a:effectLst/>
                <a:latin typeface="ui-sans-serif"/>
              </a:rPr>
              <a:t>模块（管腔</a:t>
            </a:r>
            <a:r>
              <a:rPr lang="en-US" altLang="zh-CN" b="1" i="0" dirty="0">
                <a:solidFill>
                  <a:srgbClr val="000000"/>
                </a:solidFill>
                <a:effectLst/>
                <a:latin typeface="ui-sans-serif"/>
              </a:rPr>
              <a:t>/</a:t>
            </a:r>
            <a:r>
              <a:rPr lang="zh-CN" altLang="en-US" b="1" i="0" dirty="0">
                <a:solidFill>
                  <a:srgbClr val="000000"/>
                </a:solidFill>
                <a:effectLst/>
                <a:latin typeface="ui-sans-serif"/>
              </a:rPr>
              <a:t>侵袭相关）</a:t>
            </a:r>
          </a:p>
          <a:p>
            <a:pPr algn="l">
              <a:buFont typeface="Arial" panose="020B0604020202020204" pitchFamily="34" charset="0"/>
              <a:buChar char="•"/>
            </a:pPr>
            <a:r>
              <a:rPr lang="zh-CN" altLang="en-US" b="1" i="0" dirty="0">
                <a:solidFill>
                  <a:srgbClr val="000000"/>
                </a:solidFill>
                <a:effectLst/>
                <a:latin typeface="ui-sans-serif"/>
              </a:rPr>
              <a:t>基因：</a:t>
            </a:r>
            <a:r>
              <a:rPr lang="en-US" altLang="zh-CN" b="1" i="0" dirty="0">
                <a:solidFill>
                  <a:srgbClr val="000000"/>
                </a:solidFill>
                <a:effectLst/>
                <a:latin typeface="ui-sans-serif"/>
              </a:rPr>
              <a:t>mapk3</a:t>
            </a:r>
            <a:endParaRPr lang="zh-CN" altLang="en-US" b="0" i="0" dirty="0">
              <a:solidFill>
                <a:srgbClr val="4E4E4E"/>
              </a:solidFill>
              <a:effectLst/>
              <a:latin typeface="ui-sans-serif"/>
            </a:endParaRPr>
          </a:p>
          <a:p>
            <a:pPr marL="742950" lvl="1" indent="-285750" algn="l">
              <a:buFont typeface="Arial" panose="020B0604020202020204" pitchFamily="34" charset="0"/>
              <a:buChar char="•"/>
            </a:pPr>
            <a:r>
              <a:rPr lang="zh-CN" altLang="en-US" b="1" i="0" dirty="0">
                <a:solidFill>
                  <a:srgbClr val="000000"/>
                </a:solidFill>
                <a:effectLst/>
                <a:latin typeface="ui-sans-serif"/>
              </a:rPr>
              <a:t>系数</a:t>
            </a:r>
            <a:r>
              <a:rPr lang="zh-CN" altLang="en-US" b="0" i="0" dirty="0">
                <a:solidFill>
                  <a:srgbClr val="4E4E4E"/>
                </a:solidFill>
                <a:effectLst/>
                <a:latin typeface="ui-sans-serif"/>
              </a:rPr>
              <a:t>：</a:t>
            </a:r>
            <a:r>
              <a:rPr lang="en-US" altLang="zh-CN" b="0" i="0" dirty="0">
                <a:solidFill>
                  <a:srgbClr val="4E4E4E"/>
                </a:solidFill>
                <a:effectLst/>
                <a:latin typeface="ui-sans-serif"/>
              </a:rPr>
              <a:t>+0.032 (</a:t>
            </a:r>
            <a:r>
              <a:rPr lang="zh-CN" altLang="en-US" b="0" i="0" dirty="0">
                <a:solidFill>
                  <a:srgbClr val="4E4E4E"/>
                </a:solidFill>
                <a:effectLst/>
                <a:latin typeface="ui-sans-serif"/>
              </a:rPr>
              <a:t>正相关</a:t>
            </a:r>
            <a:r>
              <a:rPr lang="en-US" altLang="zh-CN" b="0" i="0" dirty="0">
                <a:solidFill>
                  <a:srgbClr val="4E4E4E"/>
                </a:solidFill>
                <a:effectLst/>
                <a:latin typeface="ui-sans-serif"/>
              </a:rPr>
              <a:t>)</a:t>
            </a:r>
          </a:p>
          <a:p>
            <a:pPr marL="742950" lvl="1" indent="-285750" algn="l">
              <a:buFont typeface="Arial" panose="020B0604020202020204" pitchFamily="34" charset="0"/>
              <a:buChar char="•"/>
            </a:pPr>
            <a:r>
              <a:rPr lang="zh-CN" altLang="en-US" b="1" i="0" dirty="0">
                <a:solidFill>
                  <a:srgbClr val="000000"/>
                </a:solidFill>
                <a:effectLst/>
                <a:latin typeface="ui-sans-serif"/>
              </a:rPr>
              <a:t>已知功能</a:t>
            </a:r>
            <a:r>
              <a:rPr lang="zh-CN" altLang="en-US" b="0" i="0" dirty="0">
                <a:solidFill>
                  <a:srgbClr val="4E4E4E"/>
                </a:solidFill>
                <a:effectLst/>
                <a:latin typeface="ui-sans-serif"/>
              </a:rPr>
              <a:t>：</a:t>
            </a:r>
            <a:r>
              <a:rPr lang="en-US" altLang="zh-CN" b="0" i="0" dirty="0">
                <a:solidFill>
                  <a:srgbClr val="4E4E4E"/>
                </a:solidFill>
                <a:effectLst/>
                <a:latin typeface="ui-sans-serif"/>
              </a:rPr>
              <a:t>MAPK/ERK </a:t>
            </a:r>
            <a:r>
              <a:rPr lang="zh-CN" altLang="en-US" b="0" i="0" dirty="0">
                <a:solidFill>
                  <a:srgbClr val="4E4E4E"/>
                </a:solidFill>
                <a:effectLst/>
                <a:latin typeface="ui-sans-serif"/>
              </a:rPr>
              <a:t>信号通路的核心成员。</a:t>
            </a:r>
          </a:p>
          <a:p>
            <a:pPr marL="742950" lvl="1" indent="-285750" algn="l">
              <a:buFont typeface="Arial" panose="020B0604020202020204" pitchFamily="34" charset="0"/>
              <a:buChar char="•"/>
            </a:pPr>
            <a:r>
              <a:rPr lang="zh-CN" altLang="en-US" b="1" i="0" dirty="0">
                <a:solidFill>
                  <a:srgbClr val="000000"/>
                </a:solidFill>
                <a:effectLst/>
                <a:latin typeface="ui-sans-serif"/>
              </a:rPr>
              <a:t>合理性分析</a:t>
            </a:r>
            <a:r>
              <a:rPr lang="zh-CN" altLang="en-US" b="0" i="0" dirty="0">
                <a:solidFill>
                  <a:srgbClr val="4E4E4E"/>
                </a:solidFill>
                <a:effectLst/>
                <a:latin typeface="ui-sans-serif"/>
              </a:rPr>
              <a:t>：这是细胞内最著名的 </a:t>
            </a:r>
            <a:r>
              <a:rPr lang="zh-CN" altLang="en-US" b="1" i="0" dirty="0">
                <a:solidFill>
                  <a:srgbClr val="000000"/>
                </a:solidFill>
                <a:effectLst/>
                <a:latin typeface="ui-sans-serif"/>
              </a:rPr>
              <a:t>“生长加速器”</a:t>
            </a:r>
            <a:r>
              <a:rPr lang="zh-CN" altLang="en-US" b="0" i="0" dirty="0">
                <a:solidFill>
                  <a:srgbClr val="4E4E4E"/>
                </a:solidFill>
                <a:effectLst/>
                <a:latin typeface="ui-sans-serif"/>
              </a:rPr>
              <a:t> 。一旦该通路激活，细胞就会疯狂增殖。</a:t>
            </a:r>
            <a:r>
              <a:rPr lang="en-US" altLang="zh-CN" b="0" i="0" dirty="0">
                <a:solidFill>
                  <a:srgbClr val="4E4E4E"/>
                </a:solidFill>
                <a:effectLst/>
                <a:latin typeface="ui-sans-serif"/>
              </a:rPr>
              <a:t>mapk3 </a:t>
            </a:r>
            <a:r>
              <a:rPr lang="zh-CN" altLang="en-US" b="0" i="0" dirty="0">
                <a:solidFill>
                  <a:srgbClr val="4E4E4E"/>
                </a:solidFill>
                <a:effectLst/>
                <a:latin typeface="ui-sans-serif"/>
              </a:rPr>
              <a:t>高表达直接意味着生长信号强。</a:t>
            </a:r>
          </a:p>
          <a:p>
            <a:pPr marL="742950" lvl="1" indent="-285750" algn="l">
              <a:buFont typeface="Arial" panose="020B0604020202020204" pitchFamily="34" charset="0"/>
              <a:buChar char="•"/>
            </a:pPr>
            <a:r>
              <a:rPr lang="zh-CN" altLang="en-US" b="1" i="0" dirty="0">
                <a:solidFill>
                  <a:srgbClr val="000000"/>
                </a:solidFill>
                <a:effectLst/>
                <a:latin typeface="ui-sans-serif"/>
              </a:rPr>
              <a:t>结论</a:t>
            </a:r>
            <a:r>
              <a:rPr lang="zh-CN" altLang="en-US" b="0" i="0" dirty="0">
                <a:solidFill>
                  <a:srgbClr val="4E4E4E"/>
                </a:solidFill>
                <a:effectLst/>
                <a:latin typeface="ui-sans-serif"/>
              </a:rPr>
              <a:t>：系数为正完全合理，非常符合“促进生长”的角色。</a:t>
            </a:r>
          </a:p>
          <a:p>
            <a:pPr algn="l">
              <a:buFont typeface="Arial" panose="020B0604020202020204" pitchFamily="34" charset="0"/>
              <a:buChar char="•"/>
            </a:pPr>
            <a:r>
              <a:rPr lang="zh-CN" altLang="en-US" b="1" i="0" dirty="0">
                <a:solidFill>
                  <a:srgbClr val="000000"/>
                </a:solidFill>
                <a:effectLst/>
                <a:latin typeface="ui-sans-serif"/>
              </a:rPr>
              <a:t>基因：</a:t>
            </a:r>
            <a:r>
              <a:rPr lang="en-US" altLang="zh-CN" b="1" i="0" dirty="0">
                <a:solidFill>
                  <a:srgbClr val="000000"/>
                </a:solidFill>
                <a:effectLst/>
                <a:latin typeface="ui-sans-serif"/>
              </a:rPr>
              <a:t>acvr1b</a:t>
            </a:r>
            <a:endParaRPr lang="zh-CN" altLang="en-US" b="0" i="0" dirty="0">
              <a:solidFill>
                <a:srgbClr val="4E4E4E"/>
              </a:solidFill>
              <a:effectLst/>
              <a:latin typeface="ui-sans-serif"/>
            </a:endParaRPr>
          </a:p>
          <a:p>
            <a:pPr marL="742950" lvl="1" indent="-285750" algn="l">
              <a:buFont typeface="Arial" panose="020B0604020202020204" pitchFamily="34" charset="0"/>
              <a:buChar char="•"/>
            </a:pPr>
            <a:r>
              <a:rPr lang="zh-CN" altLang="en-US" b="1" i="0" dirty="0">
                <a:solidFill>
                  <a:srgbClr val="000000"/>
                </a:solidFill>
                <a:effectLst/>
                <a:latin typeface="ui-sans-serif"/>
              </a:rPr>
              <a:t>系数</a:t>
            </a:r>
            <a:r>
              <a:rPr lang="zh-CN" altLang="en-US" b="0" i="0" dirty="0">
                <a:solidFill>
                  <a:srgbClr val="4E4E4E"/>
                </a:solidFill>
                <a:effectLst/>
                <a:latin typeface="ui-sans-serif"/>
              </a:rPr>
              <a:t>：</a:t>
            </a:r>
            <a:r>
              <a:rPr lang="en-US" altLang="zh-CN" b="0" i="0" dirty="0">
                <a:solidFill>
                  <a:srgbClr val="4E4E4E"/>
                </a:solidFill>
                <a:effectLst/>
                <a:latin typeface="ui-sans-serif"/>
              </a:rPr>
              <a:t>+0.035 (</a:t>
            </a:r>
            <a:r>
              <a:rPr lang="zh-CN" altLang="en-US" b="0" i="0" dirty="0">
                <a:solidFill>
                  <a:srgbClr val="4E4E4E"/>
                </a:solidFill>
                <a:effectLst/>
                <a:latin typeface="ui-sans-serif"/>
              </a:rPr>
              <a:t>正相关</a:t>
            </a:r>
            <a:r>
              <a:rPr lang="en-US" altLang="zh-CN" b="0" i="0" dirty="0">
                <a:solidFill>
                  <a:srgbClr val="4E4E4E"/>
                </a:solidFill>
                <a:effectLst/>
                <a:latin typeface="ui-sans-serif"/>
              </a:rPr>
              <a:t>)</a:t>
            </a:r>
          </a:p>
          <a:p>
            <a:pPr marL="742950" lvl="1" indent="-285750" algn="l">
              <a:buFont typeface="Arial" panose="020B0604020202020204" pitchFamily="34" charset="0"/>
              <a:buChar char="•"/>
            </a:pPr>
            <a:r>
              <a:rPr lang="zh-CN" altLang="en-US" b="1" i="0" dirty="0">
                <a:solidFill>
                  <a:srgbClr val="000000"/>
                </a:solidFill>
                <a:effectLst/>
                <a:latin typeface="ui-sans-serif"/>
              </a:rPr>
              <a:t>已知功能</a:t>
            </a:r>
            <a:r>
              <a:rPr lang="zh-CN" altLang="en-US" b="0" i="0" dirty="0">
                <a:solidFill>
                  <a:srgbClr val="4E4E4E"/>
                </a:solidFill>
                <a:effectLst/>
                <a:latin typeface="ui-sans-serif"/>
              </a:rPr>
              <a:t>：</a:t>
            </a:r>
            <a:r>
              <a:rPr lang="en-US" altLang="zh-CN" b="0" i="0" dirty="0">
                <a:solidFill>
                  <a:srgbClr val="4E4E4E"/>
                </a:solidFill>
                <a:effectLst/>
                <a:latin typeface="ui-sans-serif"/>
              </a:rPr>
              <a:t>Activin </a:t>
            </a:r>
            <a:r>
              <a:rPr lang="zh-CN" altLang="en-US" b="0" i="0" dirty="0">
                <a:solidFill>
                  <a:srgbClr val="4E4E4E"/>
                </a:solidFill>
                <a:effectLst/>
                <a:latin typeface="ui-sans-serif"/>
              </a:rPr>
              <a:t>受体，属于 </a:t>
            </a:r>
            <a:r>
              <a:rPr lang="en-US" altLang="zh-CN" b="0" i="0" dirty="0">
                <a:solidFill>
                  <a:srgbClr val="4E4E4E"/>
                </a:solidFill>
                <a:effectLst/>
                <a:latin typeface="ui-sans-serif"/>
              </a:rPr>
              <a:t>TGF-β </a:t>
            </a:r>
            <a:r>
              <a:rPr lang="zh-CN" altLang="en-US" b="0" i="0" dirty="0">
                <a:solidFill>
                  <a:srgbClr val="4E4E4E"/>
                </a:solidFill>
                <a:effectLst/>
                <a:latin typeface="ui-sans-serif"/>
              </a:rPr>
              <a:t>超家族。</a:t>
            </a:r>
          </a:p>
          <a:p>
            <a:pPr marL="742950" lvl="1" indent="-285750" algn="l">
              <a:buFont typeface="Arial" panose="020B0604020202020204" pitchFamily="34" charset="0"/>
              <a:buChar char="•"/>
            </a:pPr>
            <a:r>
              <a:rPr lang="zh-CN" altLang="en-US" b="1" i="0" dirty="0">
                <a:solidFill>
                  <a:srgbClr val="000000"/>
                </a:solidFill>
                <a:effectLst/>
                <a:latin typeface="ui-sans-serif"/>
              </a:rPr>
              <a:t>合理性分析</a:t>
            </a:r>
            <a:r>
              <a:rPr lang="zh-CN" altLang="en-US" b="0" i="0" dirty="0">
                <a:solidFill>
                  <a:srgbClr val="4E4E4E"/>
                </a:solidFill>
                <a:effectLst/>
                <a:latin typeface="ui-sans-serif"/>
              </a:rPr>
              <a:t>：虽然 </a:t>
            </a:r>
            <a:r>
              <a:rPr lang="en-US" altLang="zh-CN" b="0" i="0" dirty="0">
                <a:solidFill>
                  <a:srgbClr val="4E4E4E"/>
                </a:solidFill>
                <a:effectLst/>
                <a:latin typeface="ui-sans-serif"/>
              </a:rPr>
              <a:t>TGF-β </a:t>
            </a:r>
            <a:r>
              <a:rPr lang="zh-CN" altLang="en-US" b="0" i="0" dirty="0">
                <a:solidFill>
                  <a:srgbClr val="4E4E4E"/>
                </a:solidFill>
                <a:effectLst/>
                <a:latin typeface="ui-sans-serif"/>
              </a:rPr>
              <a:t>在早期癌症中抑制生长，但在晚期癌症中（特别是乳腺癌），它通常通过诱导 </a:t>
            </a:r>
            <a:r>
              <a:rPr lang="en-US" altLang="zh-CN" b="1" i="0" dirty="0">
                <a:solidFill>
                  <a:srgbClr val="000000"/>
                </a:solidFill>
                <a:effectLst/>
                <a:latin typeface="ui-sans-serif"/>
              </a:rPr>
              <a:t>EMT</a:t>
            </a:r>
            <a:r>
              <a:rPr lang="zh-CN" altLang="en-US" b="1" i="0" dirty="0">
                <a:solidFill>
                  <a:srgbClr val="000000"/>
                </a:solidFill>
                <a:effectLst/>
                <a:latin typeface="ui-sans-serif"/>
              </a:rPr>
              <a:t>（上皮</a:t>
            </a:r>
            <a:r>
              <a:rPr lang="en-US" altLang="zh-CN" b="1" i="0" dirty="0">
                <a:solidFill>
                  <a:srgbClr val="000000"/>
                </a:solidFill>
                <a:effectLst/>
                <a:latin typeface="ui-sans-serif"/>
              </a:rPr>
              <a:t>-</a:t>
            </a:r>
            <a:r>
              <a:rPr lang="zh-CN" altLang="en-US" b="1" i="0" dirty="0">
                <a:solidFill>
                  <a:srgbClr val="000000"/>
                </a:solidFill>
                <a:effectLst/>
                <a:latin typeface="ui-sans-serif"/>
              </a:rPr>
              <a:t>间质转化）</a:t>
            </a:r>
            <a:r>
              <a:rPr lang="zh-CN" altLang="en-US" b="0" i="0" dirty="0">
                <a:solidFill>
                  <a:srgbClr val="4E4E4E"/>
                </a:solidFill>
                <a:effectLst/>
                <a:latin typeface="ui-sans-serif"/>
              </a:rPr>
              <a:t> 来促进侵袭和转移，且与肿瘤进展和不良预后相关。</a:t>
            </a:r>
          </a:p>
          <a:p>
            <a:pPr marL="742950" lvl="1" indent="-285750" algn="l">
              <a:buFont typeface="Arial" panose="020B0604020202020204" pitchFamily="34" charset="0"/>
              <a:buChar char="•"/>
            </a:pPr>
            <a:r>
              <a:rPr lang="zh-CN" altLang="en-US" b="1" i="0" dirty="0">
                <a:solidFill>
                  <a:srgbClr val="000000"/>
                </a:solidFill>
                <a:effectLst/>
                <a:latin typeface="ui-sans-serif"/>
              </a:rPr>
              <a:t>结论</a:t>
            </a:r>
            <a:r>
              <a:rPr lang="zh-CN" altLang="en-US" b="0" i="0" dirty="0">
                <a:solidFill>
                  <a:srgbClr val="4E4E4E"/>
                </a:solidFill>
                <a:effectLst/>
                <a:latin typeface="ui-sans-serif"/>
              </a:rPr>
              <a:t>：系数为正合理。它提示该基因的高表达参与了更具有侵袭性的肿瘤生长过程。</a:t>
            </a:r>
          </a:p>
          <a:p>
            <a:pPr algn="l">
              <a:buFont typeface="Arial" panose="020B0604020202020204" pitchFamily="34" charset="0"/>
              <a:buChar char="•"/>
            </a:pPr>
            <a:r>
              <a:rPr lang="zh-CN" altLang="en-US" b="1" i="0" dirty="0">
                <a:solidFill>
                  <a:srgbClr val="000000"/>
                </a:solidFill>
                <a:effectLst/>
                <a:latin typeface="ui-sans-serif"/>
              </a:rPr>
              <a:t>基因：</a:t>
            </a:r>
            <a:r>
              <a:rPr lang="en-US" altLang="zh-CN" b="1" i="0" dirty="0">
                <a:solidFill>
                  <a:srgbClr val="000000"/>
                </a:solidFill>
                <a:effectLst/>
                <a:latin typeface="ui-sans-serif"/>
              </a:rPr>
              <a:t>tp53bp1</a:t>
            </a:r>
            <a:endParaRPr lang="zh-CN" altLang="en-US" b="0" i="0" dirty="0">
              <a:solidFill>
                <a:srgbClr val="4E4E4E"/>
              </a:solidFill>
              <a:effectLst/>
              <a:latin typeface="ui-sans-serif"/>
            </a:endParaRPr>
          </a:p>
          <a:p>
            <a:pPr marL="742950" lvl="1" indent="-285750" algn="l">
              <a:buFont typeface="Arial" panose="020B0604020202020204" pitchFamily="34" charset="0"/>
              <a:buChar char="•"/>
            </a:pPr>
            <a:r>
              <a:rPr lang="zh-CN" altLang="en-US" b="1" i="0" dirty="0">
                <a:solidFill>
                  <a:srgbClr val="000000"/>
                </a:solidFill>
                <a:effectLst/>
                <a:latin typeface="ui-sans-serif"/>
              </a:rPr>
              <a:t>系数</a:t>
            </a:r>
            <a:r>
              <a:rPr lang="zh-CN" altLang="en-US" b="0" i="0" dirty="0">
                <a:solidFill>
                  <a:srgbClr val="4E4E4E"/>
                </a:solidFill>
                <a:effectLst/>
                <a:latin typeface="ui-sans-serif"/>
              </a:rPr>
              <a:t>：</a:t>
            </a:r>
            <a:r>
              <a:rPr lang="en-US" altLang="zh-CN" b="0" i="0" dirty="0">
                <a:solidFill>
                  <a:srgbClr val="4E4E4E"/>
                </a:solidFill>
                <a:effectLst/>
                <a:latin typeface="ui-sans-serif"/>
              </a:rPr>
              <a:t>+0.024 (</a:t>
            </a:r>
            <a:r>
              <a:rPr lang="zh-CN" altLang="en-US" b="0" i="0" dirty="0">
                <a:solidFill>
                  <a:srgbClr val="4E4E4E"/>
                </a:solidFill>
                <a:effectLst/>
                <a:latin typeface="ui-sans-serif"/>
              </a:rPr>
              <a:t>正相关</a:t>
            </a:r>
            <a:r>
              <a:rPr lang="en-US" altLang="zh-CN" b="0" i="0" dirty="0">
                <a:solidFill>
                  <a:srgbClr val="4E4E4E"/>
                </a:solidFill>
                <a:effectLst/>
                <a:latin typeface="ui-sans-serif"/>
              </a:rPr>
              <a:t>)</a:t>
            </a:r>
          </a:p>
          <a:p>
            <a:pPr marL="742950" lvl="1" indent="-285750" algn="l">
              <a:buFont typeface="Arial" panose="020B0604020202020204" pitchFamily="34" charset="0"/>
              <a:buChar char="•"/>
            </a:pPr>
            <a:r>
              <a:rPr lang="zh-CN" altLang="en-US" b="1" i="0" dirty="0">
                <a:solidFill>
                  <a:srgbClr val="000000"/>
                </a:solidFill>
                <a:effectLst/>
                <a:latin typeface="ui-sans-serif"/>
              </a:rPr>
              <a:t>已知功能</a:t>
            </a:r>
            <a:r>
              <a:rPr lang="zh-CN" altLang="en-US" b="0" i="0" dirty="0">
                <a:solidFill>
                  <a:srgbClr val="4E4E4E"/>
                </a:solidFill>
                <a:effectLst/>
                <a:latin typeface="ui-sans-serif"/>
              </a:rPr>
              <a:t>：</a:t>
            </a:r>
            <a:r>
              <a:rPr lang="en-US" altLang="zh-CN" b="0" i="0" dirty="0">
                <a:solidFill>
                  <a:srgbClr val="4E4E4E"/>
                </a:solidFill>
                <a:effectLst/>
                <a:latin typeface="ui-sans-serif"/>
              </a:rPr>
              <a:t>DNA </a:t>
            </a:r>
            <a:r>
              <a:rPr lang="zh-CN" altLang="en-US" b="0" i="0" dirty="0">
                <a:solidFill>
                  <a:srgbClr val="4E4E4E"/>
                </a:solidFill>
                <a:effectLst/>
                <a:latin typeface="ui-sans-serif"/>
              </a:rPr>
              <a:t>损伤应答蛋白，与 </a:t>
            </a:r>
            <a:r>
              <a:rPr lang="en-US" altLang="zh-CN" b="0" i="0" dirty="0">
                <a:solidFill>
                  <a:srgbClr val="4E4E4E"/>
                </a:solidFill>
                <a:effectLst/>
                <a:latin typeface="ui-sans-serif"/>
              </a:rPr>
              <a:t>p53 </a:t>
            </a:r>
            <a:r>
              <a:rPr lang="zh-CN" altLang="en-US" b="0" i="0" dirty="0">
                <a:solidFill>
                  <a:srgbClr val="4E4E4E"/>
                </a:solidFill>
                <a:effectLst/>
                <a:latin typeface="ui-sans-serif"/>
              </a:rPr>
              <a:t>协同工作。</a:t>
            </a:r>
          </a:p>
          <a:p>
            <a:pPr marL="742950" lvl="1" indent="-285750" algn="l">
              <a:buFont typeface="Arial" panose="020B0604020202020204" pitchFamily="34" charset="0"/>
              <a:buChar char="•"/>
            </a:pPr>
            <a:r>
              <a:rPr lang="zh-CN" altLang="en-US" b="1" i="0" dirty="0">
                <a:solidFill>
                  <a:srgbClr val="000000"/>
                </a:solidFill>
                <a:effectLst/>
                <a:latin typeface="ui-sans-serif"/>
              </a:rPr>
              <a:t>合理性分析</a:t>
            </a:r>
            <a:r>
              <a:rPr lang="zh-CN" altLang="en-US" b="0" i="0" dirty="0">
                <a:solidFill>
                  <a:srgbClr val="4E4E4E"/>
                </a:solidFill>
                <a:effectLst/>
                <a:latin typeface="ui-sans-serif"/>
              </a:rPr>
              <a:t>：这个乍一看像抑癌基因（因为它修复 </a:t>
            </a:r>
            <a:r>
              <a:rPr lang="en-US" altLang="zh-CN" b="0" i="0" dirty="0">
                <a:solidFill>
                  <a:srgbClr val="4E4E4E"/>
                </a:solidFill>
                <a:effectLst/>
                <a:latin typeface="ui-sans-serif"/>
              </a:rPr>
              <a:t>DNA</a:t>
            </a:r>
            <a:r>
              <a:rPr lang="zh-CN" altLang="en-US" b="0" i="0" dirty="0">
                <a:solidFill>
                  <a:srgbClr val="4E4E4E"/>
                </a:solidFill>
                <a:effectLst/>
                <a:latin typeface="ui-sans-serif"/>
              </a:rPr>
              <a:t>），但在大肿瘤中，基因组通常是非常混乱、不稳定的。</a:t>
            </a:r>
            <a:r>
              <a:rPr lang="en-US" altLang="zh-CN" b="0" i="0" dirty="0">
                <a:solidFill>
                  <a:srgbClr val="4E4E4E"/>
                </a:solidFill>
                <a:effectLst/>
                <a:latin typeface="ui-sans-serif"/>
              </a:rPr>
              <a:t>tp53bp1 </a:t>
            </a:r>
            <a:r>
              <a:rPr lang="zh-CN" altLang="en-US" b="0" i="0" dirty="0">
                <a:solidFill>
                  <a:srgbClr val="4E4E4E"/>
                </a:solidFill>
                <a:effectLst/>
                <a:latin typeface="ui-sans-serif"/>
              </a:rPr>
              <a:t>的高表达实际上是在 </a:t>
            </a:r>
            <a:r>
              <a:rPr lang="zh-CN" altLang="en-US" b="1" i="0" dirty="0">
                <a:solidFill>
                  <a:srgbClr val="000000"/>
                </a:solidFill>
                <a:effectLst/>
                <a:latin typeface="ui-sans-serif"/>
              </a:rPr>
              <a:t>“报警”</a:t>
            </a:r>
            <a:r>
              <a:rPr lang="zh-CN" altLang="en-US" b="0" i="0" dirty="0">
                <a:solidFill>
                  <a:srgbClr val="4E4E4E"/>
                </a:solidFill>
                <a:effectLst/>
                <a:latin typeface="ui-sans-serif"/>
              </a:rPr>
              <a:t> ，提示该肿瘤内部存在严重的基因组不稳定性，细胞在试图修复大量的损伤。这种“不稳定”通常伴随着肿瘤的快速演进和生长。</a:t>
            </a:r>
          </a:p>
          <a:p>
            <a:pPr marL="742950" lvl="1" indent="-285750" algn="l">
              <a:buFont typeface="Arial" panose="020B0604020202020204" pitchFamily="34" charset="0"/>
              <a:buChar char="•"/>
            </a:pPr>
            <a:r>
              <a:rPr lang="zh-CN" altLang="en-US" b="1" i="0" dirty="0">
                <a:solidFill>
                  <a:srgbClr val="000000"/>
                </a:solidFill>
                <a:effectLst/>
                <a:latin typeface="ui-sans-serif"/>
              </a:rPr>
              <a:t>结论</a:t>
            </a:r>
            <a:r>
              <a:rPr lang="zh-CN" altLang="en-US" b="0" i="0" dirty="0">
                <a:solidFill>
                  <a:srgbClr val="4E4E4E"/>
                </a:solidFill>
                <a:effectLst/>
                <a:latin typeface="ui-sans-serif"/>
              </a:rPr>
              <a:t>：系数为正合理。它反映了肿瘤内部的混乱程度和恶性增殖状态。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E4E4E"/>
                </a:solidFill>
                <a:effectLst/>
                <a:latin typeface="ui-sans-serif"/>
              </a:rPr>
              <a:t>如果评委问：“你的 </a:t>
            </a:r>
            <a:r>
              <a:rPr lang="en-US" altLang="zh-CN" b="0" i="0" dirty="0">
                <a:solidFill>
                  <a:srgbClr val="4E4E4E"/>
                </a:solidFill>
                <a:effectLst/>
                <a:latin typeface="ui-sans-serif"/>
              </a:rPr>
              <a:t>R² </a:t>
            </a:r>
            <a:r>
              <a:rPr lang="zh-CN" altLang="en-US" b="0" i="0" dirty="0">
                <a:solidFill>
                  <a:srgbClr val="4E4E4E"/>
                </a:solidFill>
                <a:effectLst/>
                <a:latin typeface="ui-sans-serif"/>
              </a:rPr>
              <a:t>只有 </a:t>
            </a:r>
            <a:r>
              <a:rPr lang="en-US" altLang="zh-CN" b="0" i="0" dirty="0">
                <a:solidFill>
                  <a:srgbClr val="4E4E4E"/>
                </a:solidFill>
                <a:effectLst/>
                <a:latin typeface="ui-sans-serif"/>
              </a:rPr>
              <a:t>0.22</a:t>
            </a:r>
            <a:r>
              <a:rPr lang="zh-CN" altLang="en-US" b="0" i="0" dirty="0">
                <a:solidFill>
                  <a:srgbClr val="4E4E4E"/>
                </a:solidFill>
                <a:effectLst/>
                <a:latin typeface="ui-sans-serif"/>
              </a:rPr>
              <a:t>，是不是说明模型没用？”</a:t>
            </a:r>
          </a:p>
          <a:p>
            <a:pPr algn="l">
              <a:buFont typeface="Arial" panose="020B0604020202020204" pitchFamily="34" charset="0"/>
              <a:buChar char="•"/>
            </a:pPr>
            <a:r>
              <a:rPr lang="zh-CN" altLang="en-US" b="1" i="0" dirty="0">
                <a:solidFill>
                  <a:srgbClr val="000000"/>
                </a:solidFill>
                <a:effectLst/>
                <a:latin typeface="ui-sans-serif"/>
              </a:rPr>
              <a:t>回答</a:t>
            </a:r>
            <a:r>
              <a:rPr lang="zh-CN" altLang="en-US" b="0" i="0" dirty="0">
                <a:solidFill>
                  <a:srgbClr val="4E4E4E"/>
                </a:solidFill>
                <a:effectLst/>
                <a:latin typeface="ui-sans-serif"/>
              </a:rPr>
              <a:t>：“是的，</a:t>
            </a:r>
            <a:r>
              <a:rPr lang="en-US" altLang="zh-CN" b="0" i="0" dirty="0">
                <a:solidFill>
                  <a:srgbClr val="4E4E4E"/>
                </a:solidFill>
                <a:effectLst/>
                <a:latin typeface="ui-sans-serif"/>
              </a:rPr>
              <a:t>0.22 </a:t>
            </a:r>
            <a:r>
              <a:rPr lang="zh-CN" altLang="en-US" b="0" i="0" dirty="0">
                <a:solidFill>
                  <a:srgbClr val="4E4E4E"/>
                </a:solidFill>
                <a:effectLst/>
                <a:latin typeface="ui-sans-serif"/>
              </a:rPr>
              <a:t>的解释力确实不算高，这在复杂的癌症表型预测中很常见。因为肿瘤大小受很多随机因素影响。但我们研究的重点</a:t>
            </a:r>
            <a:r>
              <a:rPr lang="zh-CN" altLang="en-US" b="1" i="0" dirty="0">
                <a:solidFill>
                  <a:srgbClr val="000000"/>
                </a:solidFill>
                <a:effectLst/>
                <a:latin typeface="ui-sans-serif"/>
              </a:rPr>
              <a:t>不在于建立一个完美的临床计算器</a:t>
            </a:r>
            <a:r>
              <a:rPr lang="zh-CN" altLang="en-US" b="0" i="0" dirty="0">
                <a:solidFill>
                  <a:srgbClr val="4E4E4E"/>
                </a:solidFill>
                <a:effectLst/>
                <a:latin typeface="ui-sans-serif"/>
              </a:rPr>
              <a:t>，而在于</a:t>
            </a:r>
            <a:r>
              <a:rPr lang="zh-CN" altLang="en-US" b="1" i="0" dirty="0">
                <a:solidFill>
                  <a:srgbClr val="000000"/>
                </a:solidFill>
                <a:effectLst/>
                <a:latin typeface="ui-sans-serif"/>
              </a:rPr>
              <a:t>筛选关键的驱动因子</a:t>
            </a:r>
            <a:r>
              <a:rPr lang="zh-CN" altLang="en-US" b="0" i="0" dirty="0">
                <a:solidFill>
                  <a:srgbClr val="4E4E4E"/>
                </a:solidFill>
                <a:effectLst/>
                <a:latin typeface="ui-sans-serif"/>
              </a:rPr>
              <a:t>（如 </a:t>
            </a:r>
            <a:r>
              <a:rPr lang="en-US" altLang="zh-CN" b="0" i="0" dirty="0">
                <a:solidFill>
                  <a:srgbClr val="4E4E4E"/>
                </a:solidFill>
                <a:effectLst/>
                <a:latin typeface="ui-sans-serif"/>
              </a:rPr>
              <a:t>msh6, mapk3</a:t>
            </a:r>
            <a:r>
              <a:rPr lang="zh-CN" altLang="en-US" b="0" i="0" dirty="0">
                <a:solidFill>
                  <a:srgbClr val="4E4E4E"/>
                </a:solidFill>
                <a:effectLst/>
                <a:latin typeface="ui-sans-serif"/>
              </a:rPr>
              <a:t>）。即使预测精度有限，这些显著因子的发现本身就具有重要的生物学意义。”</a:t>
            </a:r>
          </a:p>
          <a:p>
            <a:pPr algn="l"/>
            <a:r>
              <a:rPr lang="zh-CN" altLang="en-US" b="0" i="0" dirty="0">
                <a:solidFill>
                  <a:srgbClr val="4E4E4E"/>
                </a:solidFill>
                <a:effectLst/>
                <a:latin typeface="ui-sans-serif"/>
              </a:rPr>
              <a:t>如果评委问：“为什么分区间中间准，两头不准？”</a:t>
            </a:r>
          </a:p>
          <a:p>
            <a:pPr algn="l">
              <a:buFont typeface="Arial" panose="020B0604020202020204" pitchFamily="34" charset="0"/>
              <a:buChar char="•"/>
            </a:pPr>
            <a:r>
              <a:rPr lang="zh-CN" altLang="en-US" b="1" i="0" dirty="0">
                <a:solidFill>
                  <a:srgbClr val="000000"/>
                </a:solidFill>
                <a:effectLst/>
                <a:latin typeface="ui-sans-serif"/>
              </a:rPr>
              <a:t>回答</a:t>
            </a:r>
            <a:r>
              <a:rPr lang="zh-CN" altLang="en-US" b="0" i="0" dirty="0">
                <a:solidFill>
                  <a:srgbClr val="4E4E4E"/>
                </a:solidFill>
                <a:effectLst/>
                <a:latin typeface="ui-sans-serif"/>
              </a:rPr>
              <a:t>：“这是一种典型的‘回归到均值’现象。中等大小的肿瘤往往代表了最典型的生物学特征，数据规律性强；而极小或极大的肿瘤往往伴随着特殊的基因突变或罕见的病理状态，模型难以捕捉这些低频但高异质性的规律。”</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185310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08505-BB18-E4D4-9115-222161547F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0AB2E1-B8E8-7129-70E8-CEBAE6C650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E7E952-B214-0EEE-EB37-943C4841AE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B632EDF-D482-5EAC-9069-57FF1E74DA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697525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3830B-7227-FE44-9FE6-31F0848C55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8B8715-9AA5-7528-1678-0A3FB5FBAD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907F0E-DF7A-87FC-A61C-F53E852ABD2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E0D87F-533F-7D82-9A68-0E185F60CA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878666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12D97-C6F4-4CF7-2D86-A2A3E730A4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D57E87-E0C9-CC2D-272B-B5FE11E3A7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C954CA-2260-DE19-74A8-0AE11C8A740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4218B11-7D5C-8F44-D857-37EC85EC94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669761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2786-6A96-1D0F-65BE-DBFB169928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2AC34A-6563-00DF-E1C1-1E30D84B5E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183221-2087-1552-A183-F0085E2CB96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640A6E5-8F7A-A04A-2190-1A06EDE99F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50171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3FED-0F39-E91D-30C5-AB809BA897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2912C1-5D8D-727F-B325-F2B71A1E0D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0A0757-7457-0168-D830-4550EB04DC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ACB5D1-42A9-5C36-E650-EB55E661B1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733817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26F9B-18C0-8908-7432-98AAA650C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E32C03-170E-E1BC-A49F-F75CF29550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A90863-1A19-87A8-29DD-03CED059A8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AECA27-1278-E4EB-7829-BE78E37B10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238998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1C738-F13A-123D-1D92-FE0105FBE0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D175B4-3949-FDB7-28FC-D938DB0DC5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B364F0-71EC-2178-70FC-1A4FC14A6DA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F68FE3A-539D-733F-9DDF-69451A136D6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93756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9723166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6EA84-0196-F9E4-9294-93F904CFD6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92577D-95AD-B2AC-5D56-AC5F6A55BC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0C1E2C-6644-D901-83C5-26A316369A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D9A94D-4FCE-011D-FABC-4BE77D6288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10659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3455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735562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73616-B609-40DA-9CB5-75981426E4EB}"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510486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E557C-19FC-424E-BED6-1C320FF58F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68FCD9-7116-4B17-8B5F-D65522271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1DCF87-7EEF-46FE-81A6-E21C3146CC23}"/>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B8548DBB-8CD5-4AA2-8EA7-C085096493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5C4334-E76E-4539-80AF-DF557E99C39E}"/>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404613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6C1FF-B5B6-429E-B486-803ACDC54C0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3F649CB-0090-40D5-B02E-45D058AD481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C284DF-63D8-4422-92D0-002023165CAF}"/>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B2047181-179C-4F7E-8D46-E71DB81776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5C0C6C-3EA3-4EBB-B435-CAD5FD3176C5}"/>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119078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F6F022-A7FA-42A7-BBC1-9308BCEBCD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2DE5F4-D13D-4A9A-85B1-C0AD73192F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12A758-4D63-4EA5-AEA1-B3557895EC47}"/>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9744DBC0-D68E-418A-8076-3C40877B5B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5F6F29-6CB8-49A4-B6DF-C8093575B5C3}"/>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981191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08A7D-DF2A-F5D4-4834-6A4E96DA6E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68EC6B-F839-219F-B3C6-EB2B7F7A1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8D0FB0-596D-0CDE-6814-119DBD1330BF}"/>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4AA7D7C6-10FC-D8FB-3A00-B8DE6264FC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A0F72A-76E9-3C6A-0FB3-C3A26AB4E6A6}"/>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1737412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F88FA-1B1E-9423-4253-13BD6EEAC4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99921F-2A07-3F0D-EDB1-0E55BD3C674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C659AB-466F-5CAE-43D5-8750AACE45E2}"/>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695A1039-9B93-5AE9-B74D-5EE790DAAB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7425E2-52C5-0322-0324-6BBEBE899F11}"/>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126843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66CBA-61FE-8609-824A-1F6E6D19D79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A7ACC6-7642-07B3-A42C-89D6D1D823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8757653-5F0B-BA8F-D6E5-79D60D87FA5C}"/>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DD6CEF88-32F5-2795-CC8F-51DFCE455D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DFF951-56C6-333B-4E2A-51C4AC9A9CE2}"/>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1106563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D1B45-2322-79DF-C419-03AD510E51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37BFC4-768C-C78A-28A2-1A1425A5B17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5D6B04A-0C3A-FF4F-1AD8-9CD9069A584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9B8D06B-5343-2F18-5134-75B0EF193383}"/>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22905706-5E10-0681-9DB1-47522E4921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BCFF87-1259-A075-516B-5824E1E4A802}"/>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4121915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851B0-3203-B238-9631-818A6EAE06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74CD46-4BE8-4D01-96A4-51D0920C71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F7286CF-34C8-AD5E-7AB6-C6766DEA551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C16F56-F197-F531-30A5-3794BDA98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CA22123-F500-3CF5-73C5-FB2EFDBD8A5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DDF1AA-BAB5-810F-E2D0-CE131ADE84A4}"/>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8" name="页脚占位符 7">
            <a:extLst>
              <a:ext uri="{FF2B5EF4-FFF2-40B4-BE49-F238E27FC236}">
                <a16:creationId xmlns:a16="http://schemas.microsoft.com/office/drawing/2014/main" id="{E28FCB15-299D-B541-68E1-7382E5A423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FBD2AC-9595-CFAC-DBD9-35BC1DA5F9C3}"/>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4157454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C933D-E978-203A-7A70-B1C27E9F8F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CD2B55E-F17E-60B7-F352-E0E6BFAB51E9}"/>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4" name="页脚占位符 3">
            <a:extLst>
              <a:ext uri="{FF2B5EF4-FFF2-40B4-BE49-F238E27FC236}">
                <a16:creationId xmlns:a16="http://schemas.microsoft.com/office/drawing/2014/main" id="{9ABD4987-52D6-E18F-B196-D2F75695DD0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B4ACFA-5AA6-BFB4-4867-33E6FC65884F}"/>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258684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21FCD6-EBEC-A60A-5B1F-C11C8EC697F9}"/>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3" name="页脚占位符 2">
            <a:extLst>
              <a:ext uri="{FF2B5EF4-FFF2-40B4-BE49-F238E27FC236}">
                <a16:creationId xmlns:a16="http://schemas.microsoft.com/office/drawing/2014/main" id="{5989000A-35BA-840C-8EF2-D21352261C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A4E7389-A8DC-40CC-AB85-20F433533CE0}"/>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27488306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9C09F-573E-049B-69C3-F51124F867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B21B9C2-1484-8A82-DBA0-333DEA5C8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2E6F58-9CDE-040A-EC48-ABEE8C399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B53C200-528B-91CA-DE68-B155F494CD13}"/>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80A8BF07-3301-BC97-7DB1-640E38B8EC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35FF7C-F313-2973-3F85-5A6A6FFD74C4}"/>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366849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385F3-941B-40B2-B3C7-AE12E1D4F9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93F39C-28C4-4968-963C-6D246599FCF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1DFB9-E532-415B-AE12-543516ABC786}"/>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7C1A6A30-AFBA-4BAE-B90B-C18EBFBC2B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854899-008B-43FB-9DCF-4BBB7F5FA606}"/>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11594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719F5-C53F-5B8F-57FD-CAD2B477A7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4A2D9C9-956A-7211-0E36-6DCA3B467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9778B4-FD0B-7E3A-B14F-3B4EF0ACE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AF1FF4-B591-3C43-AFB4-4E661B918392}"/>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C254A00C-7D93-4A19-8A69-AB5E557F0E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25C969-E672-5CA7-F22F-2AE6ED626759}"/>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2295855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15046-A403-D6AC-6452-EED67CDA99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3BE684-7ADA-30A2-AD6C-F6EA1609213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3CE7A0-04F4-6DC9-6A20-0D051E910E34}"/>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C7D482C3-6F39-FD16-9665-6BEDBA603C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352C62-3AD3-CA8C-6FE1-462615FD90FF}"/>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38219116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26E8E2-3F92-B6AF-3010-761B0C2C18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916B246-25BC-140C-24BE-BF389ECC20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84BA7B-1DDB-D77C-5407-27BA586E4E34}"/>
              </a:ext>
            </a:extLst>
          </p:cNvPr>
          <p:cNvSpPr>
            <a:spLocks noGrp="1"/>
          </p:cNvSpPr>
          <p:nvPr>
            <p:ph type="dt" sz="half" idx="10"/>
          </p:nvPr>
        </p:nvSpPr>
        <p:spPr/>
        <p:txBody>
          <a:body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A22AE730-6104-53C1-6F9D-93B8868A13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021351-288D-80A8-9B8F-41DA34E645E4}"/>
              </a:ext>
            </a:extLst>
          </p:cNvPr>
          <p:cNvSpPr>
            <a:spLocks noGrp="1"/>
          </p:cNvSpPr>
          <p:nvPr>
            <p:ph type="sldNum" sz="quarter" idx="12"/>
          </p:nvPr>
        </p:nvSpPr>
        <p:spPr/>
        <p:txBody>
          <a:body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3594536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C6A9B-B6EB-457C-9242-2D8920DAA6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21C205D-E174-4680-8E66-ED987E551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8F52CE-4B2F-4186-B9CD-1C7619DF7804}"/>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04A0185F-6C4A-48DF-9C39-59BF5CEBDE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DCE05E-1D32-48F2-8B22-99006D5AC4CB}"/>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282071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8BB7B-7A67-4E54-9E37-B586DDC06C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C9AB48-BC1E-4CEC-AEF8-AC09F2157B4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CC8D675-8999-492C-9EA1-DB59FF87BA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55BB3BD-F4AA-4C0A-8B9C-DE0C31FD9902}"/>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7736DB99-2D85-47C4-899D-6B3FCB3AB5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233595-4ED1-42D9-94BB-6C60BB436697}"/>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189566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3527F-23B4-43F0-A0E8-9202E339D20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109D16E-99DE-4A71-9DA7-A53D42A5D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734535-AB0C-44F4-ABB9-964EC9DA09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CDA8F57-B032-488A-B159-32FB19CB19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B0B162-59D0-4E3C-A4F8-8172EA9327A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50E512F-0CA6-4630-8067-1C4533D3D3F4}"/>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8" name="页脚占位符 7">
            <a:extLst>
              <a:ext uri="{FF2B5EF4-FFF2-40B4-BE49-F238E27FC236}">
                <a16:creationId xmlns:a16="http://schemas.microsoft.com/office/drawing/2014/main" id="{45B9707F-C353-48F3-9742-2173E2100BA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4B603B7-5E76-4F82-B0D2-3E9FB3310A86}"/>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264608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4A394-B035-4CBC-8E38-BA5F0EA0CF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BB5100F-1C28-4E2F-A3CF-B2175D3ECFAC}"/>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4" name="页脚占位符 3">
            <a:extLst>
              <a:ext uri="{FF2B5EF4-FFF2-40B4-BE49-F238E27FC236}">
                <a16:creationId xmlns:a16="http://schemas.microsoft.com/office/drawing/2014/main" id="{2A23E8B8-BAA9-4AD4-A815-7B170D4370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A5530D-2CC8-4083-B638-ECFFADEC6A27}"/>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787880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A8C946-D354-4500-BE26-75475905B233}"/>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3" name="页脚占位符 2">
            <a:extLst>
              <a:ext uri="{FF2B5EF4-FFF2-40B4-BE49-F238E27FC236}">
                <a16:creationId xmlns:a16="http://schemas.microsoft.com/office/drawing/2014/main" id="{5E561C72-5E10-4D07-8496-5D44AFDFC5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F2BD32-2EB2-4694-8911-875511CA9CC2}"/>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2906644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FF74F-1EE4-4300-B3C9-296B584C27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727169A-0D38-4C85-A132-04351866A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6933C18-E34D-46D8-BE4A-35E3296FB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637BD9-2E6B-42E8-BDB8-CCBF174F2196}"/>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CA43F364-FA6D-4BB7-8C26-C06A06E469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3D0D48-B84E-4356-AD05-44EE95636DB2}"/>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337375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8CB33-B0AA-4E92-8F6F-D5CAEC30B3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4CB009-3C6F-4689-B28F-96558F958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6B5144A-863B-40B5-B4D4-430F4197C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241EDD-FDAF-420F-9DA8-5D27162BDF98}"/>
              </a:ext>
            </a:extLst>
          </p:cNvPr>
          <p:cNvSpPr>
            <a:spLocks noGrp="1"/>
          </p:cNvSpPr>
          <p:nvPr>
            <p:ph type="dt" sz="half" idx="10"/>
          </p:nvPr>
        </p:nvSpPr>
        <p:spPr/>
        <p:txBody>
          <a:bodyPr/>
          <a:lstStyle/>
          <a:p>
            <a:fld id="{904DB1EA-3FAC-41CE-A40B-EE2C07A60573}"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5F09A40B-D231-41D3-99CE-A3A68A6092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644D62-0F40-4698-9574-02119937BDCE}"/>
              </a:ext>
            </a:extLst>
          </p:cNvPr>
          <p:cNvSpPr>
            <a:spLocks noGrp="1"/>
          </p:cNvSpPr>
          <p:nvPr>
            <p:ph type="sldNum" sz="quarter" idx="12"/>
          </p:nvPr>
        </p:nvSpPr>
        <p:spPr/>
        <p:txBody>
          <a:body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363928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6F94DA-F392-4CF8-8DCE-D4CA9A642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005D71-C0ED-4C7E-96D1-85A1D55B0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45668D-2328-47E2-B655-158B330F0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BF299715-A400-4C54-9B06-119212D38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512725-7ACB-4EAD-B9D9-61428F989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t>‹#›</a:t>
            </a:fld>
            <a:endParaRPr lang="zh-CN" altLang="en-US"/>
          </a:p>
        </p:txBody>
      </p:sp>
    </p:spTree>
    <p:extLst>
      <p:ext uri="{BB962C8B-B14F-4D97-AF65-F5344CB8AC3E}">
        <p14:creationId xmlns:p14="http://schemas.microsoft.com/office/powerpoint/2010/main" val="3102408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057C8F-2B23-A48F-0EA1-A023A3B80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5ACBEC0-2BD3-0487-079A-A1241F25A0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17040E-9FE1-6B56-9E6A-4AF8E30C3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35F0C1-8508-4B3C-BD2F-AC0EB48642AA}"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313CF548-18C8-4F60-287E-128F212CC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423E741E-E07A-9A5D-567F-7F6B6CA419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74AFE0-8106-4F27-8F51-172B7F680D02}" type="slidenum">
              <a:rPr lang="zh-CN" altLang="en-US" smtClean="0"/>
              <a:t>‹#›</a:t>
            </a:fld>
            <a:endParaRPr lang="zh-CN" altLang="en-US"/>
          </a:p>
        </p:txBody>
      </p:sp>
    </p:spTree>
    <p:extLst>
      <p:ext uri="{BB962C8B-B14F-4D97-AF65-F5344CB8AC3E}">
        <p14:creationId xmlns:p14="http://schemas.microsoft.com/office/powerpoint/2010/main" val="33418023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5.xml"/><Relationship Id="rId7" Type="http://schemas.openxmlformats.org/officeDocument/2006/relationships/slideLayout" Target="../slideLayouts/slideLayout18.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8.xml"/><Relationship Id="rId1" Type="http://schemas.openxmlformats.org/officeDocument/2006/relationships/tags" Target="../tags/tag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47B44-B7ED-EC72-0FA5-13ED6EF7791B}"/>
            </a:ext>
          </a:extLst>
        </p:cNvPr>
        <p:cNvGrpSpPr/>
        <p:nvPr/>
      </p:nvGrpSpPr>
      <p:grpSpPr>
        <a:xfrm>
          <a:off x="0" y="0"/>
          <a:ext cx="0" cy="0"/>
          <a:chOff x="0" y="0"/>
          <a:chExt cx="0" cy="0"/>
        </a:xfrm>
      </p:grpSpPr>
      <p:sp>
        <p:nvSpPr>
          <p:cNvPr id="13" name="直角三角形 12">
            <a:extLst>
              <a:ext uri="{FF2B5EF4-FFF2-40B4-BE49-F238E27FC236}">
                <a16:creationId xmlns:a16="http://schemas.microsoft.com/office/drawing/2014/main" id="{09C7D207-22B0-86FC-A67B-BF5B65BEA9FE}"/>
              </a:ext>
            </a:extLst>
          </p:cNvPr>
          <p:cNvSpPr/>
          <p:nvPr/>
        </p:nvSpPr>
        <p:spPr>
          <a:xfrm rot="5400000">
            <a:off x="92075" y="635"/>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a:extLst>
              <a:ext uri="{FF2B5EF4-FFF2-40B4-BE49-F238E27FC236}">
                <a16:creationId xmlns:a16="http://schemas.microsoft.com/office/drawing/2014/main" id="{ACAC9F0C-FAB0-EE8E-19A5-452D6A55BEBE}"/>
              </a:ext>
            </a:extLst>
          </p:cNvPr>
          <p:cNvSpPr/>
          <p:nvPr/>
        </p:nvSpPr>
        <p:spPr>
          <a:xfrm>
            <a:off x="92710" y="4274185"/>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a:extLst>
              <a:ext uri="{FF2B5EF4-FFF2-40B4-BE49-F238E27FC236}">
                <a16:creationId xmlns:a16="http://schemas.microsoft.com/office/drawing/2014/main" id="{A2C7987D-C2A2-021B-B002-ABD4356C85A7}"/>
              </a:ext>
            </a:extLst>
          </p:cNvPr>
          <p:cNvSpPr/>
          <p:nvPr/>
        </p:nvSpPr>
        <p:spPr>
          <a:xfrm rot="10800000">
            <a:off x="9699625" y="0"/>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A9510EE7-E943-C07E-E4CA-C1B54413418C}"/>
              </a:ext>
            </a:extLst>
          </p:cNvPr>
          <p:cNvSpPr/>
          <p:nvPr/>
        </p:nvSpPr>
        <p:spPr>
          <a:xfrm rot="16200000">
            <a:off x="9698990" y="4274820"/>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5555101-CD8F-6B8A-0714-C5371F97DB5F}"/>
              </a:ext>
            </a:extLst>
          </p:cNvPr>
          <p:cNvSpPr/>
          <p:nvPr/>
        </p:nvSpPr>
        <p:spPr>
          <a:xfrm>
            <a:off x="337185" y="224155"/>
            <a:ext cx="11700510" cy="6412230"/>
          </a:xfrm>
          <a:prstGeom prst="rect">
            <a:avLst/>
          </a:prstGeom>
          <a:solidFill>
            <a:schemeClr val="bg1"/>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AA82A71E-100B-6450-0106-7959267FBD89}"/>
              </a:ext>
            </a:extLst>
          </p:cNvPr>
          <p:cNvSpPr txBox="1"/>
          <p:nvPr/>
        </p:nvSpPr>
        <p:spPr>
          <a:xfrm>
            <a:off x="1846263" y="3258186"/>
            <a:ext cx="8716645" cy="1014730"/>
          </a:xfrm>
          <a:prstGeom prst="rect">
            <a:avLst/>
          </a:prstGeom>
          <a:noFill/>
        </p:spPr>
        <p:txBody>
          <a:bodyPr wrap="square" rtlCol="0">
            <a:spAutoFit/>
          </a:bodyPr>
          <a:lstStyle/>
          <a:p>
            <a:pPr algn="ctr"/>
            <a:r>
              <a:rPr lang="zh-CN" altLang="en-US"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乳腺肿瘤数据集分析</a:t>
            </a:r>
            <a:endParaRPr 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endParaRPr>
          </a:p>
        </p:txBody>
      </p:sp>
      <p:pic>
        <p:nvPicPr>
          <p:cNvPr id="3" name="图片 2">
            <a:extLst>
              <a:ext uri="{FF2B5EF4-FFF2-40B4-BE49-F238E27FC236}">
                <a16:creationId xmlns:a16="http://schemas.microsoft.com/office/drawing/2014/main" id="{FD55B5A8-5357-0517-BB0C-82D8283474CF}"/>
              </a:ext>
            </a:extLst>
          </p:cNvPr>
          <p:cNvPicPr>
            <a:picLocks noChangeAspect="1"/>
          </p:cNvPicPr>
          <p:nvPr/>
        </p:nvPicPr>
        <p:blipFill>
          <a:blip r:embed="rId3"/>
          <a:stretch>
            <a:fillRect/>
          </a:stretch>
        </p:blipFill>
        <p:spPr>
          <a:xfrm>
            <a:off x="5283200" y="785813"/>
            <a:ext cx="1799272" cy="1799272"/>
          </a:xfrm>
          <a:prstGeom prst="rect">
            <a:avLst/>
          </a:prstGeom>
        </p:spPr>
      </p:pic>
    </p:spTree>
    <p:custDataLst>
      <p:tags r:id="rId1"/>
    </p:custDataLst>
    <p:extLst>
      <p:ext uri="{BB962C8B-B14F-4D97-AF65-F5344CB8AC3E}">
        <p14:creationId xmlns:p14="http://schemas.microsoft.com/office/powerpoint/2010/main" val="793164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离散型变量</a:t>
            </a:r>
            <a:endParaRPr lang="en-US" altLang="zh-CN" b="1" dirty="0">
              <a:latin typeface="Arial"/>
              <a:ea typeface="微软雅黑"/>
            </a:endParaRPr>
          </a:p>
        </p:txBody>
      </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6993" y="720752"/>
            <a:ext cx="9567591" cy="6189902"/>
          </a:xfrm>
          <a:prstGeom prst="rect">
            <a:avLst/>
          </a:prstGeom>
        </p:spPr>
      </p:pic>
    </p:spTree>
    <p:extLst>
      <p:ext uri="{BB962C8B-B14F-4D97-AF65-F5344CB8AC3E}">
        <p14:creationId xmlns:p14="http://schemas.microsoft.com/office/powerpoint/2010/main" val="97138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11742"/>
            <a:ext cx="1142278"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相关性</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43" y="1282450"/>
            <a:ext cx="5967305" cy="55755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867" y="3404405"/>
            <a:ext cx="4562221" cy="2467324"/>
          </a:xfrm>
          <a:prstGeom prst="rect">
            <a:avLst/>
          </a:prstGeom>
        </p:spPr>
      </p:pic>
    </p:spTree>
    <p:extLst>
      <p:ext uri="{BB962C8B-B14F-4D97-AF65-F5344CB8AC3E}">
        <p14:creationId xmlns:p14="http://schemas.microsoft.com/office/powerpoint/2010/main" val="69969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11742"/>
            <a:ext cx="1142278"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相关性</a:t>
            </a:r>
            <a:endParaRPr lang="en-US" altLang="zh-CN" b="1" dirty="0">
              <a:latin typeface="Arial"/>
              <a:ea typeface="微软雅黑"/>
            </a:endParaRPr>
          </a:p>
        </p:txBody>
      </p:sp>
      <p:pic>
        <p:nvPicPr>
          <p:cNvPr id="5" name="图片 4"/>
          <p:cNvPicPr>
            <a:picLocks noChangeAspect="1"/>
          </p:cNvPicPr>
          <p:nvPr/>
        </p:nvPicPr>
        <p:blipFill>
          <a:blip r:embed="rId3"/>
          <a:stretch>
            <a:fillRect/>
          </a:stretch>
        </p:blipFill>
        <p:spPr>
          <a:xfrm>
            <a:off x="1888853" y="1132052"/>
            <a:ext cx="5298014" cy="454470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867" y="3404405"/>
            <a:ext cx="4562221" cy="2467324"/>
          </a:xfrm>
          <a:prstGeom prst="rect">
            <a:avLst/>
          </a:prstGeom>
        </p:spPr>
      </p:pic>
    </p:spTree>
    <p:extLst>
      <p:ext uri="{BB962C8B-B14F-4D97-AF65-F5344CB8AC3E}">
        <p14:creationId xmlns:p14="http://schemas.microsoft.com/office/powerpoint/2010/main" val="41286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546" y="1471599"/>
            <a:ext cx="9198883" cy="4980442"/>
          </a:xfrm>
          <a:prstGeom prst="rect">
            <a:avLst/>
          </a:prstGeom>
        </p:spPr>
      </p:pic>
    </p:spTree>
    <p:extLst>
      <p:ext uri="{BB962C8B-B14F-4D97-AF65-F5344CB8AC3E}">
        <p14:creationId xmlns:p14="http://schemas.microsoft.com/office/powerpoint/2010/main" val="159611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471599"/>
            <a:ext cx="10058400" cy="4967652"/>
          </a:xfrm>
          <a:prstGeom prst="rect">
            <a:avLst/>
          </a:prstGeom>
        </p:spPr>
      </p:pic>
    </p:spTree>
    <p:extLst>
      <p:ext uri="{BB962C8B-B14F-4D97-AF65-F5344CB8AC3E}">
        <p14:creationId xmlns:p14="http://schemas.microsoft.com/office/powerpoint/2010/main" val="2228049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3697" y="1182417"/>
            <a:ext cx="9414888" cy="5175014"/>
          </a:xfrm>
          <a:prstGeom prst="rect">
            <a:avLst/>
          </a:prstGeom>
        </p:spPr>
      </p:pic>
    </p:spTree>
    <p:extLst>
      <p:ext uri="{BB962C8B-B14F-4D97-AF65-F5344CB8AC3E}">
        <p14:creationId xmlns:p14="http://schemas.microsoft.com/office/powerpoint/2010/main" val="406177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152" y="1182417"/>
            <a:ext cx="9417402" cy="5386401"/>
          </a:xfrm>
          <a:prstGeom prst="rect">
            <a:avLst/>
          </a:prstGeom>
        </p:spPr>
      </p:pic>
    </p:spTree>
    <p:extLst>
      <p:ext uri="{BB962C8B-B14F-4D97-AF65-F5344CB8AC3E}">
        <p14:creationId xmlns:p14="http://schemas.microsoft.com/office/powerpoint/2010/main" val="213649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717" y="1471599"/>
            <a:ext cx="10058400" cy="261274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606" y="4346220"/>
            <a:ext cx="10058400" cy="2095523"/>
          </a:xfrm>
          <a:prstGeom prst="rect">
            <a:avLst/>
          </a:prstGeom>
        </p:spPr>
      </p:pic>
    </p:spTree>
    <p:extLst>
      <p:ext uri="{BB962C8B-B14F-4D97-AF65-F5344CB8AC3E}">
        <p14:creationId xmlns:p14="http://schemas.microsoft.com/office/powerpoint/2010/main" val="411973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146982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分类讨论</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6856" y="1959017"/>
            <a:ext cx="7781560" cy="4495809"/>
          </a:xfrm>
          <a:prstGeom prst="rect">
            <a:avLst/>
          </a:prstGeom>
        </p:spPr>
      </p:pic>
    </p:spTree>
    <p:extLst>
      <p:ext uri="{BB962C8B-B14F-4D97-AF65-F5344CB8AC3E}">
        <p14:creationId xmlns:p14="http://schemas.microsoft.com/office/powerpoint/2010/main" val="2902034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2043029"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Arial"/>
                <a:ea typeface="微软雅黑"/>
              </a:rPr>
              <a:t>mRNA Z</a:t>
            </a:r>
            <a:r>
              <a:rPr lang="zh-CN" altLang="en-US" b="1" dirty="0">
                <a:latin typeface="Arial"/>
                <a:ea typeface="微软雅黑"/>
              </a:rPr>
              <a:t>分数</a:t>
            </a:r>
            <a:endParaRPr lang="en-US" altLang="zh-CN" b="1" dirty="0">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8358" y="870566"/>
            <a:ext cx="8730128" cy="5987434"/>
          </a:xfrm>
          <a:prstGeom prst="rect">
            <a:avLst/>
          </a:prstGeom>
        </p:spPr>
      </p:pic>
    </p:spTree>
    <p:extLst>
      <p:ext uri="{BB962C8B-B14F-4D97-AF65-F5344CB8AC3E}">
        <p14:creationId xmlns:p14="http://schemas.microsoft.com/office/powerpoint/2010/main" val="273221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数据处理</a:t>
            </a:r>
            <a:r>
              <a:rPr lang="zh-CN" altLang="en-US" b="1" dirty="0">
                <a:solidFill>
                  <a:schemeClr val="bg1">
                    <a:lumMod val="85000"/>
                  </a:schemeClr>
                </a:solidFill>
                <a:latin typeface="Arial"/>
                <a:ea typeface="微软雅黑"/>
              </a:rPr>
              <a:t>    描述性统计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数据集简介</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5" name="文本框 4">
            <a:extLst>
              <a:ext uri="{FF2B5EF4-FFF2-40B4-BE49-F238E27FC236}">
                <a16:creationId xmlns:a16="http://schemas.microsoft.com/office/drawing/2014/main" id="{DC2C8A23-FEE5-8254-9FA9-91AC9B5CA9B6}"/>
              </a:ext>
            </a:extLst>
          </p:cNvPr>
          <p:cNvSpPr txBox="1"/>
          <p:nvPr/>
        </p:nvSpPr>
        <p:spPr>
          <a:xfrm>
            <a:off x="345329" y="1537159"/>
            <a:ext cx="5750671" cy="3277820"/>
          </a:xfrm>
          <a:prstGeom prst="rect">
            <a:avLst/>
          </a:prstGeom>
          <a:noFill/>
        </p:spPr>
        <p:txBody>
          <a:bodyPr wrap="square">
            <a:spAutoFit/>
          </a:bodyPr>
          <a:lstStyle/>
          <a:p>
            <a:pPr>
              <a:lnSpc>
                <a:spcPct val="150000"/>
              </a:lnSpc>
            </a:pPr>
            <a:r>
              <a:rPr lang="zh-CN" altLang="en-US" dirty="0"/>
              <a:t>国际乳腺癌分子分类学联盟（</a:t>
            </a:r>
            <a:r>
              <a:rPr lang="en-US" altLang="zh-CN" dirty="0"/>
              <a:t>METABRIC</a:t>
            </a:r>
            <a:r>
              <a:rPr lang="zh-CN" altLang="en-US" dirty="0"/>
              <a:t>）数据库：</a:t>
            </a:r>
            <a:endParaRPr lang="en-US" altLang="zh-CN" dirty="0"/>
          </a:p>
          <a:p>
            <a:pPr marL="285750" indent="-285750">
              <a:lnSpc>
                <a:spcPct val="150000"/>
              </a:lnSpc>
              <a:buFont typeface="Arial" panose="020B0604020202020204" pitchFamily="34" charset="0"/>
              <a:buChar char="•"/>
            </a:pPr>
            <a:r>
              <a:rPr lang="en-US" altLang="zh-CN" dirty="0"/>
              <a:t>1,980</a:t>
            </a:r>
            <a:r>
              <a:rPr lang="zh-CN" altLang="en-US" dirty="0"/>
              <a:t>个原发性乳腺癌样本的靶向测序数据</a:t>
            </a:r>
            <a:endParaRPr lang="en-US" altLang="zh-CN" dirty="0"/>
          </a:p>
          <a:p>
            <a:pPr marL="285750" indent="-285750">
              <a:lnSpc>
                <a:spcPct val="150000"/>
              </a:lnSpc>
              <a:buFont typeface="Arial" panose="020B0604020202020204" pitchFamily="34" charset="0"/>
              <a:buChar char="•"/>
            </a:pPr>
            <a:r>
              <a:rPr lang="fr-FR" altLang="zh-CN" dirty="0"/>
              <a:t>published on Nature Communications (Pereira et al., 2016)</a:t>
            </a:r>
          </a:p>
          <a:p>
            <a:pPr marL="285750" indent="-285750">
              <a:lnSpc>
                <a:spcPct val="150000"/>
              </a:lnSpc>
              <a:buFont typeface="Arial" panose="020B0604020202020204" pitchFamily="34" charset="0"/>
              <a:buChar char="•"/>
            </a:pPr>
            <a:r>
              <a:rPr lang="fr-FR" altLang="zh-CN" b="0" i="0" dirty="0">
                <a:solidFill>
                  <a:srgbClr val="191B1F"/>
                </a:solidFill>
                <a:effectLst/>
                <a:latin typeface="思源黑体 CN" panose="020B0500000000000000" pitchFamily="34" charset="-122"/>
                <a:ea typeface="思源黑体 CN" panose="020B0500000000000000" pitchFamily="34" charset="-122"/>
              </a:rPr>
              <a:t>30</a:t>
            </a:r>
            <a:r>
              <a:rPr lang="zh-CN" altLang="en-US" b="0" i="0" dirty="0">
                <a:solidFill>
                  <a:srgbClr val="191B1F"/>
                </a:solidFill>
                <a:effectLst/>
                <a:latin typeface="思源黑体 CN" panose="020B0500000000000000" pitchFamily="34" charset="-122"/>
                <a:ea typeface="思源黑体 CN" panose="020B0500000000000000" pitchFamily="34" charset="-122"/>
              </a:rPr>
              <a:t>个临床状态变量</a:t>
            </a:r>
            <a:endParaRPr lang="en-US" altLang="zh-CN" b="0" i="0" dirty="0">
              <a:solidFill>
                <a:srgbClr val="191B1F"/>
              </a:solidFill>
              <a:effectLst/>
              <a:latin typeface="思源黑体 CN" panose="020B0500000000000000" pitchFamily="34" charset="-122"/>
              <a:ea typeface="思源黑体 CN" panose="020B0500000000000000" pitchFamily="34" charset="-122"/>
            </a:endParaRPr>
          </a:p>
          <a:p>
            <a:pPr marL="285750" indent="-285750">
              <a:lnSpc>
                <a:spcPct val="150000"/>
              </a:lnSpc>
              <a:buFont typeface="Arial" panose="020B0604020202020204" pitchFamily="34" charset="0"/>
              <a:buChar char="•"/>
            </a:pPr>
            <a:r>
              <a:rPr lang="en-US" altLang="zh-CN" b="0" i="0" dirty="0">
                <a:solidFill>
                  <a:srgbClr val="191B1F"/>
                </a:solidFill>
                <a:effectLst/>
                <a:latin typeface="思源黑体 CN" panose="020B0500000000000000" pitchFamily="34" charset="-122"/>
                <a:ea typeface="思源黑体 CN" panose="020B0500000000000000" pitchFamily="34" charset="-122"/>
              </a:rPr>
              <a:t>331</a:t>
            </a:r>
            <a:r>
              <a:rPr lang="zh-CN" altLang="en-US" b="0" i="0" dirty="0">
                <a:solidFill>
                  <a:srgbClr val="191B1F"/>
                </a:solidFill>
                <a:effectLst/>
                <a:latin typeface="思源黑体 CN" panose="020B0500000000000000" pitchFamily="34" charset="-122"/>
                <a:ea typeface="思源黑体 CN" panose="020B0500000000000000" pitchFamily="34" charset="-122"/>
              </a:rPr>
              <a:t>个</a:t>
            </a:r>
            <a:r>
              <a:rPr lang="en-US" altLang="zh-CN" b="0" i="0" dirty="0">
                <a:solidFill>
                  <a:srgbClr val="191B1F"/>
                </a:solidFill>
                <a:effectLst/>
                <a:latin typeface="思源黑体 CN" panose="020B0500000000000000" pitchFamily="34" charset="-122"/>
                <a:ea typeface="思源黑体 CN" panose="020B0500000000000000" pitchFamily="34" charset="-122"/>
              </a:rPr>
              <a:t>mRNA</a:t>
            </a:r>
            <a:r>
              <a:rPr lang="zh-CN" altLang="en-US" b="0" i="0" dirty="0">
                <a:solidFill>
                  <a:srgbClr val="191B1F"/>
                </a:solidFill>
                <a:effectLst/>
                <a:latin typeface="思源黑体 CN" panose="020B0500000000000000" pitchFamily="34" charset="-122"/>
                <a:ea typeface="思源黑体 CN" panose="020B0500000000000000" pitchFamily="34" charset="-122"/>
              </a:rPr>
              <a:t>的</a:t>
            </a:r>
            <a:r>
              <a:rPr lang="en-US" altLang="zh-CN" b="0" i="0" dirty="0">
                <a:solidFill>
                  <a:srgbClr val="191B1F"/>
                </a:solidFill>
                <a:effectLst/>
                <a:latin typeface="思源黑体 CN" panose="020B0500000000000000" pitchFamily="34" charset="-122"/>
                <a:ea typeface="思源黑体 CN" panose="020B0500000000000000" pitchFamily="34" charset="-122"/>
              </a:rPr>
              <a:t>Z</a:t>
            </a:r>
            <a:r>
              <a:rPr lang="zh-CN" altLang="en-US" b="0" i="0" dirty="0">
                <a:solidFill>
                  <a:srgbClr val="191B1F"/>
                </a:solidFill>
                <a:effectLst/>
                <a:latin typeface="思源黑体 CN" panose="020B0500000000000000" pitchFamily="34" charset="-122"/>
                <a:ea typeface="思源黑体 CN" panose="020B0500000000000000" pitchFamily="34" charset="-122"/>
              </a:rPr>
              <a:t>分数（</a:t>
            </a:r>
            <a:r>
              <a:rPr lang="en-US" altLang="zh-CN" dirty="0">
                <a:solidFill>
                  <a:srgbClr val="191B1F"/>
                </a:solidFill>
                <a:latin typeface="思源黑体 CN" panose="020B0500000000000000" pitchFamily="34" charset="-122"/>
                <a:ea typeface="思源黑体 CN" panose="020B0500000000000000" pitchFamily="34" charset="-122"/>
              </a:rPr>
              <a:t>Z-Scores</a:t>
            </a:r>
            <a:r>
              <a:rPr lang="zh-CN" altLang="en-US" b="0" i="0" dirty="0">
                <a:solidFill>
                  <a:srgbClr val="191B1F"/>
                </a:solidFill>
                <a:effectLst/>
                <a:latin typeface="思源黑体 CN" panose="020B0500000000000000" pitchFamily="34" charset="-122"/>
                <a:ea typeface="思源黑体 CN" panose="020B0500000000000000" pitchFamily="34" charset="-122"/>
              </a:rPr>
              <a:t>）</a:t>
            </a:r>
            <a:endParaRPr lang="en-US" altLang="zh-CN" b="0" i="0" dirty="0">
              <a:solidFill>
                <a:srgbClr val="191B1F"/>
              </a:solidFill>
              <a:effectLst/>
              <a:latin typeface="思源黑体 CN" panose="020B0500000000000000" pitchFamily="34" charset="-122"/>
              <a:ea typeface="思源黑体 CN" panose="020B0500000000000000" pitchFamily="34" charset="-122"/>
            </a:endParaRPr>
          </a:p>
          <a:p>
            <a:pPr marL="285750" indent="-285750">
              <a:lnSpc>
                <a:spcPct val="150000"/>
              </a:lnSpc>
              <a:buFont typeface="Arial" panose="020B0604020202020204" pitchFamily="34" charset="0"/>
              <a:buChar char="•"/>
            </a:pPr>
            <a:r>
              <a:rPr lang="en-US" altLang="zh-CN" b="0" i="0" dirty="0">
                <a:solidFill>
                  <a:srgbClr val="191B1F"/>
                </a:solidFill>
                <a:effectLst/>
                <a:latin typeface="思源黑体 CN" panose="020B0500000000000000" pitchFamily="34" charset="-122"/>
                <a:ea typeface="思源黑体 CN" panose="020B0500000000000000" pitchFamily="34" charset="-122"/>
              </a:rPr>
              <a:t>175</a:t>
            </a:r>
            <a:r>
              <a:rPr lang="zh-CN" altLang="en-US" b="0" i="0" dirty="0">
                <a:solidFill>
                  <a:srgbClr val="191B1F"/>
                </a:solidFill>
                <a:effectLst/>
                <a:latin typeface="思源黑体 CN" panose="020B0500000000000000" pitchFamily="34" charset="-122"/>
                <a:ea typeface="思源黑体 CN" panose="020B0500000000000000" pitchFamily="34" charset="-122"/>
              </a:rPr>
              <a:t>个基因突变数据</a:t>
            </a:r>
            <a:endParaRPr lang="en-US" altLang="zh-CN" b="0" i="0" dirty="0">
              <a:solidFill>
                <a:srgbClr val="191B1F"/>
              </a:solidFill>
              <a:effectLst/>
              <a:latin typeface="思源黑体 CN" panose="020B0500000000000000" pitchFamily="34" charset="-122"/>
              <a:ea typeface="思源黑体 CN" panose="020B0500000000000000" pitchFamily="34" charset="-122"/>
            </a:endParaRPr>
          </a:p>
          <a:p>
            <a:pPr marL="285750" indent="-285750">
              <a:buFont typeface="Arial" panose="020B0604020202020204" pitchFamily="34" charset="0"/>
              <a:buChar char="•"/>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6" name="文本框 5">
            <a:extLst>
              <a:ext uri="{FF2B5EF4-FFF2-40B4-BE49-F238E27FC236}">
                <a16:creationId xmlns:a16="http://schemas.microsoft.com/office/drawing/2014/main" id="{DC2C8A23-FEE5-8254-9FA9-91AC9B5CA9B6}"/>
              </a:ext>
            </a:extLst>
          </p:cNvPr>
          <p:cNvSpPr txBox="1"/>
          <p:nvPr/>
        </p:nvSpPr>
        <p:spPr>
          <a:xfrm>
            <a:off x="345328" y="4714301"/>
            <a:ext cx="4485750" cy="1754326"/>
          </a:xfrm>
          <a:prstGeom prst="rect">
            <a:avLst/>
          </a:prstGeom>
          <a:noFill/>
        </p:spPr>
        <p:txBody>
          <a:bodyPr wrap="square">
            <a:spAutoFit/>
          </a:bodyPr>
          <a:lstStyle/>
          <a:p>
            <a:pPr>
              <a:lnSpc>
                <a:spcPct val="150000"/>
              </a:lnSpc>
            </a:pPr>
            <a:r>
              <a:rPr lang="en-US" altLang="zh-CN" dirty="0">
                <a:solidFill>
                  <a:srgbClr val="191B1F"/>
                </a:solidFill>
                <a:latin typeface="思源黑体 CN" panose="020B0500000000000000" pitchFamily="34" charset="-122"/>
                <a:ea typeface="思源黑体 CN" panose="020B0500000000000000" pitchFamily="34" charset="-122"/>
              </a:rPr>
              <a:t>mRNA</a:t>
            </a:r>
            <a:r>
              <a:rPr lang="zh-CN" altLang="en-US" dirty="0">
                <a:solidFill>
                  <a:srgbClr val="191B1F"/>
                </a:solidFill>
                <a:latin typeface="思源黑体 CN" panose="020B0500000000000000" pitchFamily="34" charset="-122"/>
                <a:ea typeface="思源黑体 CN" panose="020B0500000000000000" pitchFamily="34" charset="-122"/>
              </a:rPr>
              <a:t>：附着在每个载玻片上的</a:t>
            </a:r>
            <a:r>
              <a:rPr lang="en-US" altLang="zh-CN" dirty="0">
                <a:solidFill>
                  <a:srgbClr val="191B1F"/>
                </a:solidFill>
                <a:latin typeface="思源黑体 CN" panose="020B0500000000000000" pitchFamily="34" charset="-122"/>
                <a:ea typeface="思源黑体 CN" panose="020B0500000000000000" pitchFamily="34" charset="-122"/>
              </a:rPr>
              <a:t>DNA</a:t>
            </a:r>
            <a:r>
              <a:rPr lang="zh-CN" altLang="en-US" dirty="0">
                <a:solidFill>
                  <a:srgbClr val="191B1F"/>
                </a:solidFill>
                <a:latin typeface="思源黑体 CN" panose="020B0500000000000000" pitchFamily="34" charset="-122"/>
                <a:ea typeface="思源黑体 CN" panose="020B0500000000000000" pitchFamily="34" charset="-122"/>
              </a:rPr>
              <a:t>分子作为探针，用于检测基因表达。基因表达也被称为转录组，即一组基因所表达的信使</a:t>
            </a:r>
            <a:r>
              <a:rPr lang="en-US" altLang="zh-CN" dirty="0">
                <a:solidFill>
                  <a:srgbClr val="191B1F"/>
                </a:solidFill>
                <a:latin typeface="思源黑体 CN" panose="020B0500000000000000" pitchFamily="34" charset="-122"/>
                <a:ea typeface="思源黑体 CN" panose="020B0500000000000000" pitchFamily="34" charset="-122"/>
              </a:rPr>
              <a:t>RNA</a:t>
            </a:r>
            <a:r>
              <a:rPr lang="zh-CN" altLang="en-US" dirty="0">
                <a:solidFill>
                  <a:srgbClr val="191B1F"/>
                </a:solidFill>
                <a:latin typeface="思源黑体 CN" panose="020B0500000000000000" pitchFamily="34" charset="-122"/>
                <a:ea typeface="思源黑体 CN" panose="020B0500000000000000" pitchFamily="34" charset="-122"/>
              </a:rPr>
              <a:t>（</a:t>
            </a:r>
            <a:r>
              <a:rPr lang="en-US" altLang="zh-CN" dirty="0">
                <a:solidFill>
                  <a:srgbClr val="191B1F"/>
                </a:solidFill>
                <a:latin typeface="思源黑体 CN" panose="020B0500000000000000" pitchFamily="34" charset="-122"/>
                <a:ea typeface="思源黑体 CN" panose="020B0500000000000000" pitchFamily="34" charset="-122"/>
              </a:rPr>
              <a:t>mRNA</a:t>
            </a:r>
            <a:r>
              <a:rPr lang="zh-CN" altLang="en-US" dirty="0">
                <a:solidFill>
                  <a:srgbClr val="191B1F"/>
                </a:solidFill>
                <a:latin typeface="思源黑体 CN" panose="020B0500000000000000" pitchFamily="34" charset="-122"/>
                <a:ea typeface="思源黑体 CN" panose="020B0500000000000000" pitchFamily="34" charset="-122"/>
              </a:rPr>
              <a:t>）转录本的集合。</a:t>
            </a:r>
            <a:endParaRPr lang="en-US" altLang="zh-CN" dirty="0">
              <a:solidFill>
                <a:srgbClr val="191B1F"/>
              </a:solidFill>
              <a:latin typeface="思源黑体 CN" panose="020B0500000000000000" pitchFamily="34" charset="-122"/>
              <a:ea typeface="思源黑体 CN" panose="020B0500000000000000"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4831078" y="5920067"/>
                <a:ext cx="6021977" cy="692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m:rPr>
                              <m:nor/>
                            </m:rPr>
                            <a:rPr lang="zh-CN" altLang="en-US" dirty="0"/>
                            <m:t>肿瘤样本中的表达值−参照样本中的表达均值</m:t>
                          </m:r>
                        </m:num>
                        <m:den>
                          <m:r>
                            <m:rPr>
                              <m:nor/>
                            </m:rPr>
                            <a:rPr lang="zh-CN" altLang="en-US" dirty="0"/>
                            <m:t>参照样本表达的标准差</m:t>
                          </m:r>
                        </m:den>
                      </m:f>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831078" y="5920067"/>
                <a:ext cx="6021977" cy="692497"/>
              </a:xfrm>
              <a:prstGeom prst="rect">
                <a:avLst/>
              </a:prstGeom>
              <a:blipFill>
                <a:blip r:embed="rId3"/>
                <a:stretch>
                  <a:fillRect/>
                </a:stretch>
              </a:blipFill>
            </p:spPr>
            <p:txBody>
              <a:bodyPr/>
              <a:lstStyle/>
              <a:p>
                <a:r>
                  <a:rPr lang="zh-CN" altLang="en-US">
                    <a:noFill/>
                  </a:rPr>
                  <a:t> </a:t>
                </a:r>
              </a:p>
            </p:txBody>
          </p:sp>
        </mc:Fallback>
      </mc:AlternateContent>
      <p:sp>
        <p:nvSpPr>
          <p:cNvPr id="3" name="矩形 2"/>
          <p:cNvSpPr/>
          <p:nvPr/>
        </p:nvSpPr>
        <p:spPr>
          <a:xfrm>
            <a:off x="5539209" y="2914347"/>
            <a:ext cx="1567543" cy="1201782"/>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48975" y="3253628"/>
            <a:ext cx="1348009" cy="523220"/>
          </a:xfrm>
          <a:prstGeom prst="rect">
            <a:avLst/>
          </a:prstGeom>
          <a:noFill/>
        </p:spPr>
        <p:txBody>
          <a:bodyPr wrap="square" rtlCol="0">
            <a:spAutoFit/>
          </a:bodyPr>
          <a:lstStyle/>
          <a:p>
            <a:pPr algn="ctr"/>
            <a:r>
              <a:rPr lang="zh-CN" altLang="en-US" sz="2800" dirty="0"/>
              <a:t>数据集</a:t>
            </a:r>
          </a:p>
        </p:txBody>
      </p:sp>
      <p:cxnSp>
        <p:nvCxnSpPr>
          <p:cNvPr id="9" name="肘形连接符 8"/>
          <p:cNvCxnSpPr>
            <a:stCxn id="3" idx="3"/>
          </p:cNvCxnSpPr>
          <p:nvPr/>
        </p:nvCxnSpPr>
        <p:spPr>
          <a:xfrm flipV="1">
            <a:off x="7106752" y="1964143"/>
            <a:ext cx="735314" cy="1551095"/>
          </a:xfrm>
          <a:prstGeom prst="bentConnector2">
            <a:avLst/>
          </a:prstGeom>
          <a:ln w="28575"/>
        </p:spPr>
        <p:style>
          <a:lnRef idx="2">
            <a:schemeClr val="accent1"/>
          </a:lnRef>
          <a:fillRef idx="0">
            <a:schemeClr val="accent1"/>
          </a:fillRef>
          <a:effectRef idx="1">
            <a:schemeClr val="accent1"/>
          </a:effectRef>
          <a:fontRef idx="minor">
            <a:schemeClr val="tx1"/>
          </a:fontRef>
        </p:style>
      </p:cxnSp>
      <p:cxnSp>
        <p:nvCxnSpPr>
          <p:cNvPr id="11" name="肘形连接符 10"/>
          <p:cNvCxnSpPr>
            <a:stCxn id="3" idx="3"/>
          </p:cNvCxnSpPr>
          <p:nvPr/>
        </p:nvCxnSpPr>
        <p:spPr>
          <a:xfrm>
            <a:off x="7106752" y="3515238"/>
            <a:ext cx="1423099" cy="1299741"/>
          </a:xfrm>
          <a:prstGeom prst="bentConnector3">
            <a:avLst>
              <a:gd name="adj1" fmla="val 51918"/>
            </a:avLst>
          </a:prstGeom>
          <a:ln w="28575"/>
        </p:spPr>
        <p:style>
          <a:lnRef idx="2">
            <a:schemeClr val="accent1"/>
          </a:lnRef>
          <a:fillRef idx="0">
            <a:schemeClr val="accent1"/>
          </a:fillRef>
          <a:effectRef idx="1">
            <a:schemeClr val="accent1"/>
          </a:effectRef>
          <a:fontRef idx="minor">
            <a:schemeClr val="tx1"/>
          </a:fontRef>
        </p:style>
      </p:cxnSp>
      <p:cxnSp>
        <p:nvCxnSpPr>
          <p:cNvPr id="14" name="直接连接符 13"/>
          <p:cNvCxnSpPr/>
          <p:nvPr/>
        </p:nvCxnSpPr>
        <p:spPr>
          <a:xfrm>
            <a:off x="7842066" y="1964142"/>
            <a:ext cx="687785"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8529851" y="1537159"/>
            <a:ext cx="1567543" cy="87299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625384" y="1750768"/>
            <a:ext cx="1417418" cy="461665"/>
          </a:xfrm>
          <a:prstGeom prst="rect">
            <a:avLst/>
          </a:prstGeom>
          <a:noFill/>
        </p:spPr>
        <p:txBody>
          <a:bodyPr wrap="square" rtlCol="0">
            <a:spAutoFit/>
          </a:bodyPr>
          <a:lstStyle/>
          <a:p>
            <a:pPr algn="ctr"/>
            <a:r>
              <a:rPr lang="zh-CN" altLang="en-US" sz="2400" dirty="0"/>
              <a:t>临床数据</a:t>
            </a:r>
          </a:p>
        </p:txBody>
      </p:sp>
      <p:sp>
        <p:nvSpPr>
          <p:cNvPr id="19" name="矩形 18"/>
          <p:cNvSpPr/>
          <p:nvPr/>
        </p:nvSpPr>
        <p:spPr>
          <a:xfrm>
            <a:off x="8541833" y="3078742"/>
            <a:ext cx="1567543" cy="87299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637366" y="3292351"/>
            <a:ext cx="1417418" cy="461665"/>
          </a:xfrm>
          <a:prstGeom prst="rect">
            <a:avLst/>
          </a:prstGeom>
          <a:noFill/>
        </p:spPr>
        <p:txBody>
          <a:bodyPr wrap="square" rtlCol="0">
            <a:spAutoFit/>
          </a:bodyPr>
          <a:lstStyle/>
          <a:p>
            <a:pPr algn="ctr"/>
            <a:r>
              <a:rPr lang="en-US" altLang="zh-CN" sz="2400" dirty="0"/>
              <a:t>Z</a:t>
            </a:r>
            <a:r>
              <a:rPr lang="zh-CN" altLang="en-US" sz="2400" dirty="0"/>
              <a:t>分数</a:t>
            </a:r>
          </a:p>
        </p:txBody>
      </p:sp>
      <p:sp>
        <p:nvSpPr>
          <p:cNvPr id="21" name="矩形 20"/>
          <p:cNvSpPr/>
          <p:nvPr/>
        </p:nvSpPr>
        <p:spPr>
          <a:xfrm>
            <a:off x="8541833" y="4390554"/>
            <a:ext cx="1567543" cy="87299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37366" y="4604163"/>
            <a:ext cx="1417418" cy="461665"/>
          </a:xfrm>
          <a:prstGeom prst="rect">
            <a:avLst/>
          </a:prstGeom>
          <a:noFill/>
        </p:spPr>
        <p:txBody>
          <a:bodyPr wrap="square" rtlCol="0">
            <a:spAutoFit/>
          </a:bodyPr>
          <a:lstStyle/>
          <a:p>
            <a:pPr algn="ctr"/>
            <a:r>
              <a:rPr lang="zh-CN" altLang="en-US" sz="2400" dirty="0"/>
              <a:t>基因突变</a:t>
            </a:r>
          </a:p>
        </p:txBody>
      </p:sp>
      <p:cxnSp>
        <p:nvCxnSpPr>
          <p:cNvPr id="16" name="直接连接符 15"/>
          <p:cNvCxnSpPr>
            <a:endCxn id="19" idx="1"/>
          </p:cNvCxnSpPr>
          <p:nvPr/>
        </p:nvCxnSpPr>
        <p:spPr>
          <a:xfrm>
            <a:off x="7842066" y="3515238"/>
            <a:ext cx="699767" cy="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118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9" y="1009934"/>
            <a:ext cx="2043029"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Arial"/>
                <a:ea typeface="微软雅黑"/>
              </a:rPr>
              <a:t>mRNA Z</a:t>
            </a:r>
            <a:r>
              <a:rPr lang="zh-CN" altLang="en-US" b="1" dirty="0">
                <a:latin typeface="Arial"/>
                <a:ea typeface="微软雅黑"/>
              </a:rPr>
              <a:t>分数</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062" y="1009934"/>
            <a:ext cx="8398839" cy="5893331"/>
          </a:xfrm>
          <a:prstGeom prst="rect">
            <a:avLst/>
          </a:prstGeom>
        </p:spPr>
      </p:pic>
    </p:spTree>
    <p:extLst>
      <p:ext uri="{BB962C8B-B14F-4D97-AF65-F5344CB8AC3E}">
        <p14:creationId xmlns:p14="http://schemas.microsoft.com/office/powerpoint/2010/main" val="232191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7" name="文本框 6">
            <a:extLst>
              <a:ext uri="{FF2B5EF4-FFF2-40B4-BE49-F238E27FC236}">
                <a16:creationId xmlns:a16="http://schemas.microsoft.com/office/drawing/2014/main" id="{DC2C8A23-FEE5-8254-9FA9-91AC9B5CA9B6}"/>
              </a:ext>
            </a:extLst>
          </p:cNvPr>
          <p:cNvSpPr txBox="1"/>
          <p:nvPr/>
        </p:nvSpPr>
        <p:spPr>
          <a:xfrm>
            <a:off x="345329" y="1667789"/>
            <a:ext cx="5750671" cy="3139321"/>
          </a:xfrm>
          <a:prstGeom prst="rect">
            <a:avLst/>
          </a:prstGeom>
          <a:noFill/>
        </p:spPr>
        <p:txBody>
          <a:bodyPr wrap="square">
            <a:spAutoFit/>
          </a:bodyPr>
          <a:lstStyle/>
          <a:p>
            <a:r>
              <a:rPr lang="zh-CN" altLang="en-US" dirty="0">
                <a:latin typeface="思源黑体 CN" panose="020B0500000000000000" pitchFamily="34" charset="-122"/>
                <a:ea typeface="思源黑体 CN" panose="020B0500000000000000" pitchFamily="34" charset="-122"/>
              </a:rPr>
              <a:t>用来描述不同样品之间基因关联模式的系统生物学方法，可以用来鉴定高度协同变化的基因集, 并根据基因集的内连性和基因集与表型之间的关联鉴定候补生物标记基因或治疗靶点。</a:t>
            </a:r>
            <a:endParaRPr lang="en-US" altLang="zh-CN" dirty="0">
              <a:latin typeface="思源黑体 CN" panose="020B0500000000000000" pitchFamily="34" charset="-122"/>
              <a:ea typeface="思源黑体 CN" panose="020B0500000000000000" pitchFamily="34" charset="-122"/>
            </a:endParaRPr>
          </a:p>
          <a:p>
            <a:endParaRPr lang="en-US" altLang="zh-CN" dirty="0">
              <a:latin typeface="思源黑体 CN" panose="020B0500000000000000" pitchFamily="34" charset="-122"/>
              <a:ea typeface="思源黑体 CN" panose="020B0500000000000000" pitchFamily="34" charset="-122"/>
            </a:endParaRPr>
          </a:p>
          <a:p>
            <a:endParaRPr lang="en-US" altLang="zh-CN" dirty="0">
              <a:latin typeface="思源黑体 CN" panose="020B0500000000000000" pitchFamily="34" charset="-122"/>
              <a:ea typeface="思源黑体 CN" panose="020B0500000000000000" pitchFamily="34" charset="-122"/>
            </a:endParaRPr>
          </a:p>
          <a:p>
            <a:pPr algn="l"/>
            <a:r>
              <a:rPr lang="en-US" altLang="zh-CN" b="0" i="0" dirty="0">
                <a:solidFill>
                  <a:srgbClr val="191B1F"/>
                </a:solidFill>
                <a:effectLst/>
                <a:latin typeface="思源黑体 CN" panose="020B0500000000000000" pitchFamily="34" charset="-122"/>
                <a:ea typeface="思源黑体 CN" panose="020B0500000000000000" pitchFamily="34" charset="-122"/>
              </a:rPr>
              <a:t>WGCNA</a:t>
            </a:r>
            <a:r>
              <a:rPr lang="zh-CN" altLang="en-US" dirty="0">
                <a:solidFill>
                  <a:srgbClr val="191B1F"/>
                </a:solidFill>
                <a:latin typeface="思源黑体 CN" panose="020B0500000000000000" pitchFamily="34" charset="-122"/>
                <a:ea typeface="思源黑体 CN" panose="020B0500000000000000" pitchFamily="34" charset="-122"/>
              </a:rPr>
              <a:t>描述的是</a:t>
            </a:r>
            <a:r>
              <a:rPr lang="zh-CN" altLang="en-US" b="0" i="0" dirty="0">
                <a:solidFill>
                  <a:srgbClr val="191B1F"/>
                </a:solidFill>
                <a:effectLst/>
                <a:latin typeface="思源黑体 CN" panose="020B0500000000000000" pitchFamily="34" charset="-122"/>
                <a:ea typeface="思源黑体 CN" panose="020B0500000000000000" pitchFamily="34" charset="-122"/>
              </a:rPr>
              <a:t>共表达模块和性状之间的关系，通常与临床上的形状相关关联。</a:t>
            </a:r>
            <a:endParaRPr lang="en-US" altLang="zh-CN" b="0" i="0" dirty="0">
              <a:solidFill>
                <a:srgbClr val="191B1F"/>
              </a:solidFill>
              <a:effectLst/>
              <a:latin typeface="思源黑体 CN" panose="020B0500000000000000" pitchFamily="34" charset="-122"/>
              <a:ea typeface="思源黑体 CN" panose="020B0500000000000000" pitchFamily="34" charset="-122"/>
            </a:endParaRPr>
          </a:p>
          <a:p>
            <a:pPr algn="l"/>
            <a:r>
              <a:rPr lang="zh-CN" altLang="en-US" b="0" i="0" dirty="0">
                <a:solidFill>
                  <a:srgbClr val="191B1F"/>
                </a:solidFill>
                <a:effectLst/>
                <a:latin typeface="思源黑体 CN" panose="020B0500000000000000" pitchFamily="34" charset="-122"/>
                <a:ea typeface="思源黑体 CN" panose="020B0500000000000000" pitchFamily="34" charset="-122"/>
              </a:rPr>
              <a:t>重点：从共表达网络的角度，在大量的基因中挖掘出几个和临床形状强相关的</a:t>
            </a:r>
            <a:r>
              <a:rPr lang="en-US" altLang="zh-CN" b="0" i="0" dirty="0">
                <a:solidFill>
                  <a:srgbClr val="191B1F"/>
                </a:solidFill>
                <a:effectLst/>
                <a:latin typeface="思源黑体 CN" panose="020B0500000000000000" pitchFamily="34" charset="-122"/>
                <a:ea typeface="思源黑体 CN" panose="020B0500000000000000" pitchFamily="34" charset="-122"/>
              </a:rPr>
              <a:t>hub</a:t>
            </a:r>
            <a:r>
              <a:rPr lang="zh-CN" altLang="en-US" b="0" i="0" dirty="0">
                <a:solidFill>
                  <a:srgbClr val="191B1F"/>
                </a:solidFill>
                <a:effectLst/>
                <a:latin typeface="思源黑体 CN" panose="020B0500000000000000" pitchFamily="34" charset="-122"/>
                <a:ea typeface="思源黑体 CN" panose="020B0500000000000000" pitchFamily="34" charset="-122"/>
              </a:rPr>
              <a:t>基因，找出和形状相关的基因后再研究基因是如何影响形状的。</a:t>
            </a:r>
          </a:p>
        </p:txBody>
      </p:sp>
      <p:sp>
        <p:nvSpPr>
          <p:cNvPr id="9" name="文本框 8">
            <a:extLst>
              <a:ext uri="{FF2B5EF4-FFF2-40B4-BE49-F238E27FC236}">
                <a16:creationId xmlns:a16="http://schemas.microsoft.com/office/drawing/2014/main" id="{F4DED2C4-C078-7556-9A3D-566B71F6EBCB}"/>
              </a:ext>
            </a:extLst>
          </p:cNvPr>
          <p:cNvSpPr txBox="1"/>
          <p:nvPr/>
        </p:nvSpPr>
        <p:spPr>
          <a:xfrm>
            <a:off x="227096" y="6468108"/>
            <a:ext cx="6432384" cy="261610"/>
          </a:xfrm>
          <a:prstGeom prst="rect">
            <a:avLst/>
          </a:prstGeom>
          <a:noFill/>
        </p:spPr>
        <p:txBody>
          <a:bodyPr wrap="square">
            <a:spAutoFit/>
          </a:bodyPr>
          <a:lstStyle/>
          <a:p>
            <a:pPr algn="l"/>
            <a:r>
              <a:rPr lang="zh-CN" altLang="en-US" sz="1100" b="0" i="0">
                <a:solidFill>
                  <a:srgbClr val="191B1F"/>
                </a:solidFill>
                <a:effectLst/>
                <a:latin typeface="思源黑体 CN" panose="020B0500000000000000" pitchFamily="34" charset="-122"/>
                <a:ea typeface="思源黑体 CN" panose="020B0500000000000000" pitchFamily="34" charset="-122"/>
              </a:rPr>
              <a:t>共表达：表达模式尽可能相同（同升同降，而且幅度一致）</a:t>
            </a:r>
            <a:endParaRPr lang="zh-CN" altLang="en-US" sz="1100" b="0" i="0" dirty="0">
              <a:solidFill>
                <a:srgbClr val="191B1F"/>
              </a:solidFill>
              <a:effectLst/>
              <a:latin typeface="思源黑体 CN" panose="020B0500000000000000" pitchFamily="34" charset="-122"/>
              <a:ea typeface="思源黑体 CN" panose="020B0500000000000000" pitchFamily="34" charset="-122"/>
            </a:endParaRPr>
          </a:p>
        </p:txBody>
      </p:sp>
      <p:grpSp>
        <p:nvGrpSpPr>
          <p:cNvPr id="41" name="组合 40">
            <a:extLst>
              <a:ext uri="{FF2B5EF4-FFF2-40B4-BE49-F238E27FC236}">
                <a16:creationId xmlns:a16="http://schemas.microsoft.com/office/drawing/2014/main" id="{39F3A689-DC06-5070-6F9E-3CFEA52332AC}"/>
              </a:ext>
            </a:extLst>
          </p:cNvPr>
          <p:cNvGrpSpPr/>
          <p:nvPr/>
        </p:nvGrpSpPr>
        <p:grpSpPr>
          <a:xfrm>
            <a:off x="7489658" y="1106090"/>
            <a:ext cx="3868906" cy="5232592"/>
            <a:chOff x="7441531" y="973743"/>
            <a:chExt cx="3868906" cy="5232592"/>
          </a:xfrm>
        </p:grpSpPr>
        <p:grpSp>
          <p:nvGrpSpPr>
            <p:cNvPr id="22" name="组合 21">
              <a:extLst>
                <a:ext uri="{FF2B5EF4-FFF2-40B4-BE49-F238E27FC236}">
                  <a16:creationId xmlns:a16="http://schemas.microsoft.com/office/drawing/2014/main" id="{F70E565A-518A-B5B5-6644-EDE09BDE9BD0}"/>
                </a:ext>
              </a:extLst>
            </p:cNvPr>
            <p:cNvGrpSpPr/>
            <p:nvPr/>
          </p:nvGrpSpPr>
          <p:grpSpPr>
            <a:xfrm>
              <a:off x="7441531" y="973743"/>
              <a:ext cx="3850105" cy="1082832"/>
              <a:chOff x="7441532" y="1118937"/>
              <a:chExt cx="3850105" cy="1082832"/>
            </a:xfrm>
          </p:grpSpPr>
          <p:sp>
            <p:nvSpPr>
              <p:cNvPr id="11" name="文本框 10">
                <a:extLst>
                  <a:ext uri="{FF2B5EF4-FFF2-40B4-BE49-F238E27FC236}">
                    <a16:creationId xmlns:a16="http://schemas.microsoft.com/office/drawing/2014/main" id="{6BA77817-587F-999B-13E8-AA782711504C}"/>
                  </a:ext>
                </a:extLst>
              </p:cNvPr>
              <p:cNvSpPr txBox="1"/>
              <p:nvPr/>
            </p:nvSpPr>
            <p:spPr>
              <a:xfrm>
                <a:off x="7552825" y="1193774"/>
                <a:ext cx="3513220" cy="923330"/>
              </a:xfrm>
              <a:prstGeom prst="rect">
                <a:avLst/>
              </a:prstGeom>
              <a:noFill/>
            </p:spPr>
            <p:txBody>
              <a:bodyPr wrap="square">
                <a:spAutoFit/>
              </a:bodyPr>
              <a:lstStyle/>
              <a:p>
                <a:pPr algn="ctr"/>
                <a:r>
                  <a:rPr lang="zh-CN" altLang="en-US" b="1" dirty="0"/>
                  <a:t>构建基因共表达网络</a:t>
                </a:r>
                <a:br>
                  <a:rPr lang="zh-CN" altLang="en-US" dirty="0"/>
                </a:br>
                <a:r>
                  <a:rPr lang="zh-CN" altLang="en-US" b="1" dirty="0"/>
                  <a:t>依据</a:t>
                </a:r>
                <a:r>
                  <a:rPr lang="zh-CN" altLang="en-US" dirty="0"/>
                  <a:t>：利用基因之间的交互模式</a:t>
                </a:r>
                <a:br>
                  <a:rPr lang="zh-CN" altLang="en-US" dirty="0"/>
                </a:br>
                <a:r>
                  <a:rPr lang="zh-CN" altLang="en-US" b="1" dirty="0"/>
                  <a:t>工具</a:t>
                </a:r>
                <a:r>
                  <a:rPr lang="zh-CN" altLang="en-US" dirty="0"/>
                  <a:t>：通过相关性衡量共表达</a:t>
                </a:r>
              </a:p>
            </p:txBody>
          </p:sp>
          <p:sp>
            <p:nvSpPr>
              <p:cNvPr id="20" name="矩形 19">
                <a:extLst>
                  <a:ext uri="{FF2B5EF4-FFF2-40B4-BE49-F238E27FC236}">
                    <a16:creationId xmlns:a16="http://schemas.microsoft.com/office/drawing/2014/main" id="{26ABAEAB-2E92-1ECC-A6DE-FE9CAD75405A}"/>
                  </a:ext>
                </a:extLst>
              </p:cNvPr>
              <p:cNvSpPr/>
              <p:nvPr/>
            </p:nvSpPr>
            <p:spPr>
              <a:xfrm>
                <a:off x="7441532" y="1118937"/>
                <a:ext cx="3850105" cy="108283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63B8B6AA-594E-7A7B-72E8-5771000D3920}"/>
                </a:ext>
              </a:extLst>
            </p:cNvPr>
            <p:cNvGrpSpPr/>
            <p:nvPr/>
          </p:nvGrpSpPr>
          <p:grpSpPr>
            <a:xfrm>
              <a:off x="8758236" y="2462616"/>
              <a:ext cx="1216693" cy="519717"/>
              <a:chOff x="8655969" y="2524272"/>
              <a:chExt cx="1216693" cy="519717"/>
            </a:xfrm>
          </p:grpSpPr>
          <p:sp>
            <p:nvSpPr>
              <p:cNvPr id="13" name="文本框 12">
                <a:extLst>
                  <a:ext uri="{FF2B5EF4-FFF2-40B4-BE49-F238E27FC236}">
                    <a16:creationId xmlns:a16="http://schemas.microsoft.com/office/drawing/2014/main" id="{9D534E80-E1BA-5ACC-A34C-F3FDDB2F0A1B}"/>
                  </a:ext>
                </a:extLst>
              </p:cNvPr>
              <p:cNvSpPr txBox="1"/>
              <p:nvPr/>
            </p:nvSpPr>
            <p:spPr>
              <a:xfrm>
                <a:off x="8655969" y="2590128"/>
                <a:ext cx="1216693" cy="369332"/>
              </a:xfrm>
              <a:prstGeom prst="rect">
                <a:avLst/>
              </a:prstGeom>
              <a:noFill/>
            </p:spPr>
            <p:txBody>
              <a:bodyPr wrap="square">
                <a:spAutoFit/>
              </a:bodyPr>
              <a:lstStyle/>
              <a:p>
                <a:pPr algn="ctr"/>
                <a:r>
                  <a:rPr lang="zh-CN" altLang="en-US" b="1" dirty="0"/>
                  <a:t>识别模块</a:t>
                </a:r>
                <a:endParaRPr lang="zh-CN" altLang="en-US" dirty="0"/>
              </a:p>
            </p:txBody>
          </p:sp>
          <p:sp>
            <p:nvSpPr>
              <p:cNvPr id="21" name="矩形 20">
                <a:extLst>
                  <a:ext uri="{FF2B5EF4-FFF2-40B4-BE49-F238E27FC236}">
                    <a16:creationId xmlns:a16="http://schemas.microsoft.com/office/drawing/2014/main" id="{A595DAD4-7C8C-950D-7A35-971D4B01533B}"/>
                  </a:ext>
                </a:extLst>
              </p:cNvPr>
              <p:cNvSpPr/>
              <p:nvPr/>
            </p:nvSpPr>
            <p:spPr>
              <a:xfrm>
                <a:off x="8692815" y="2524272"/>
                <a:ext cx="1167815" cy="51971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DFE13594-16F4-3434-E352-4C80FF7AE888}"/>
                </a:ext>
              </a:extLst>
            </p:cNvPr>
            <p:cNvGrpSpPr/>
            <p:nvPr/>
          </p:nvGrpSpPr>
          <p:grpSpPr>
            <a:xfrm>
              <a:off x="7460331" y="3401889"/>
              <a:ext cx="3850106" cy="818144"/>
              <a:chOff x="7441530" y="3356812"/>
              <a:chExt cx="3850106" cy="818144"/>
            </a:xfrm>
          </p:grpSpPr>
          <p:sp>
            <p:nvSpPr>
              <p:cNvPr id="15" name="文本框 14">
                <a:extLst>
                  <a:ext uri="{FF2B5EF4-FFF2-40B4-BE49-F238E27FC236}">
                    <a16:creationId xmlns:a16="http://schemas.microsoft.com/office/drawing/2014/main" id="{EC8D1F50-0F86-4889-A27D-0A37638CD769}"/>
                  </a:ext>
                </a:extLst>
              </p:cNvPr>
              <p:cNvSpPr txBox="1"/>
              <p:nvPr/>
            </p:nvSpPr>
            <p:spPr>
              <a:xfrm>
                <a:off x="7552824" y="3439189"/>
                <a:ext cx="3665121" cy="646331"/>
              </a:xfrm>
              <a:prstGeom prst="rect">
                <a:avLst/>
              </a:prstGeom>
              <a:noFill/>
            </p:spPr>
            <p:txBody>
              <a:bodyPr wrap="square">
                <a:spAutoFit/>
              </a:bodyPr>
              <a:lstStyle/>
              <a:p>
                <a:pPr algn="ctr"/>
                <a:r>
                  <a:rPr lang="zh-CN" altLang="en-US" b="1" dirty="0"/>
                  <a:t>将模块与外部信息相关联</a:t>
                </a:r>
                <a:br>
                  <a:rPr lang="zh-CN" altLang="en-US" dirty="0"/>
                </a:br>
                <a:r>
                  <a:rPr lang="zh-CN" altLang="en-US" b="1" dirty="0"/>
                  <a:t>目标</a:t>
                </a:r>
                <a:r>
                  <a:rPr lang="zh-CN" altLang="en-US" dirty="0"/>
                  <a:t>：寻找生物学上有意义的模块</a:t>
                </a:r>
              </a:p>
            </p:txBody>
          </p:sp>
          <p:sp>
            <p:nvSpPr>
              <p:cNvPr id="24" name="矩形 23">
                <a:extLst>
                  <a:ext uri="{FF2B5EF4-FFF2-40B4-BE49-F238E27FC236}">
                    <a16:creationId xmlns:a16="http://schemas.microsoft.com/office/drawing/2014/main" id="{E8A4581D-C1B9-96B4-D4F8-EE6495824F9B}"/>
                  </a:ext>
                </a:extLst>
              </p:cNvPr>
              <p:cNvSpPr/>
              <p:nvPr/>
            </p:nvSpPr>
            <p:spPr>
              <a:xfrm>
                <a:off x="7441530" y="3356812"/>
                <a:ext cx="3850106" cy="81814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B74604A4-24D2-CDD0-4550-E1A2D142D455}"/>
                </a:ext>
              </a:extLst>
            </p:cNvPr>
            <p:cNvGrpSpPr/>
            <p:nvPr/>
          </p:nvGrpSpPr>
          <p:grpSpPr>
            <a:xfrm>
              <a:off x="8591375" y="4699483"/>
              <a:ext cx="1641059" cy="519717"/>
              <a:chOff x="8604583" y="4510884"/>
              <a:chExt cx="1641059" cy="519717"/>
            </a:xfrm>
          </p:grpSpPr>
          <p:sp>
            <p:nvSpPr>
              <p:cNvPr id="17" name="文本框 16">
                <a:extLst>
                  <a:ext uri="{FF2B5EF4-FFF2-40B4-BE49-F238E27FC236}">
                    <a16:creationId xmlns:a16="http://schemas.microsoft.com/office/drawing/2014/main" id="{250D5A71-0796-8B65-CBEC-CFA106871061}"/>
                  </a:ext>
                </a:extLst>
              </p:cNvPr>
              <p:cNvSpPr txBox="1"/>
              <p:nvPr/>
            </p:nvSpPr>
            <p:spPr>
              <a:xfrm>
                <a:off x="8655969" y="4586077"/>
                <a:ext cx="1589673" cy="369332"/>
              </a:xfrm>
              <a:prstGeom prst="rect">
                <a:avLst/>
              </a:prstGeom>
              <a:noFill/>
            </p:spPr>
            <p:txBody>
              <a:bodyPr wrap="square">
                <a:spAutoFit/>
              </a:bodyPr>
              <a:lstStyle/>
              <a:p>
                <a:r>
                  <a:rPr lang="zh-CN" altLang="en-US" b="1" dirty="0"/>
                  <a:t>研究模块关系</a:t>
                </a:r>
                <a:endParaRPr lang="zh-CN" altLang="en-US" dirty="0"/>
              </a:p>
            </p:txBody>
          </p:sp>
          <p:sp>
            <p:nvSpPr>
              <p:cNvPr id="28" name="矩形 27">
                <a:extLst>
                  <a:ext uri="{FF2B5EF4-FFF2-40B4-BE49-F238E27FC236}">
                    <a16:creationId xmlns:a16="http://schemas.microsoft.com/office/drawing/2014/main" id="{157796F2-6DF2-62E1-88B8-F4FD47F3AB43}"/>
                  </a:ext>
                </a:extLst>
              </p:cNvPr>
              <p:cNvSpPr/>
              <p:nvPr/>
            </p:nvSpPr>
            <p:spPr>
              <a:xfrm>
                <a:off x="8604583" y="4510884"/>
                <a:ext cx="1641059" cy="51971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8B50B72B-EDE0-3965-3DE2-0BD08DFA732F}"/>
                </a:ext>
              </a:extLst>
            </p:cNvPr>
            <p:cNvGrpSpPr/>
            <p:nvPr/>
          </p:nvGrpSpPr>
          <p:grpSpPr>
            <a:xfrm>
              <a:off x="7646564" y="5686618"/>
              <a:ext cx="3645071" cy="519717"/>
              <a:chOff x="7646565" y="5692723"/>
              <a:chExt cx="3645071" cy="519717"/>
            </a:xfrm>
          </p:grpSpPr>
          <p:sp>
            <p:nvSpPr>
              <p:cNvPr id="19" name="文本框 18">
                <a:extLst>
                  <a:ext uri="{FF2B5EF4-FFF2-40B4-BE49-F238E27FC236}">
                    <a16:creationId xmlns:a16="http://schemas.microsoft.com/office/drawing/2014/main" id="{E7B752D2-D13B-05D4-E4C3-932B7D14C715}"/>
                  </a:ext>
                </a:extLst>
              </p:cNvPr>
              <p:cNvSpPr txBox="1"/>
              <p:nvPr/>
            </p:nvSpPr>
            <p:spPr>
              <a:xfrm>
                <a:off x="7667877" y="5767916"/>
                <a:ext cx="3623759" cy="369332"/>
              </a:xfrm>
              <a:prstGeom prst="rect">
                <a:avLst/>
              </a:prstGeom>
              <a:noFill/>
            </p:spPr>
            <p:txBody>
              <a:bodyPr wrap="square">
                <a:spAutoFit/>
              </a:bodyPr>
              <a:lstStyle/>
              <a:p>
                <a:r>
                  <a:rPr lang="zh-CN" altLang="en-US" b="1" dirty="0"/>
                  <a:t>寻找关心的模块中的关键驱动因素</a:t>
                </a:r>
                <a:endParaRPr lang="zh-CN" altLang="en-US" dirty="0"/>
              </a:p>
            </p:txBody>
          </p:sp>
          <p:sp>
            <p:nvSpPr>
              <p:cNvPr id="29" name="矩形 28">
                <a:extLst>
                  <a:ext uri="{FF2B5EF4-FFF2-40B4-BE49-F238E27FC236}">
                    <a16:creationId xmlns:a16="http://schemas.microsoft.com/office/drawing/2014/main" id="{C90C9E04-9C13-BB6E-336E-4B1F0D97E997}"/>
                  </a:ext>
                </a:extLst>
              </p:cNvPr>
              <p:cNvSpPr/>
              <p:nvPr/>
            </p:nvSpPr>
            <p:spPr>
              <a:xfrm>
                <a:off x="7646565" y="5692723"/>
                <a:ext cx="3645071" cy="51971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箭头连接符 33">
              <a:extLst>
                <a:ext uri="{FF2B5EF4-FFF2-40B4-BE49-F238E27FC236}">
                  <a16:creationId xmlns:a16="http://schemas.microsoft.com/office/drawing/2014/main" id="{ED03D290-F5F2-2768-3CB4-61B1B623A805}"/>
                </a:ext>
              </a:extLst>
            </p:cNvPr>
            <p:cNvCxnSpPr>
              <a:cxnSpLocks/>
              <a:stCxn id="20" idx="2"/>
              <a:endCxn id="21" idx="0"/>
            </p:cNvCxnSpPr>
            <p:nvPr/>
          </p:nvCxnSpPr>
          <p:spPr>
            <a:xfrm>
              <a:off x="9366584" y="2056575"/>
              <a:ext cx="12406" cy="40604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7" name="直接箭头连接符 36">
              <a:extLst>
                <a:ext uri="{FF2B5EF4-FFF2-40B4-BE49-F238E27FC236}">
                  <a16:creationId xmlns:a16="http://schemas.microsoft.com/office/drawing/2014/main" id="{25DAA5DC-0C29-DE08-204B-9EC9E8E35FF9}"/>
                </a:ext>
              </a:extLst>
            </p:cNvPr>
            <p:cNvCxnSpPr>
              <a:cxnSpLocks/>
              <a:endCxn id="24" idx="0"/>
            </p:cNvCxnSpPr>
            <p:nvPr/>
          </p:nvCxnSpPr>
          <p:spPr>
            <a:xfrm>
              <a:off x="9385384" y="2982333"/>
              <a:ext cx="0" cy="41955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8" name="直接箭头连接符 37">
              <a:extLst>
                <a:ext uri="{FF2B5EF4-FFF2-40B4-BE49-F238E27FC236}">
                  <a16:creationId xmlns:a16="http://schemas.microsoft.com/office/drawing/2014/main" id="{D15F14E7-6374-9C61-67AF-5D4CD264DA50}"/>
                </a:ext>
              </a:extLst>
            </p:cNvPr>
            <p:cNvCxnSpPr>
              <a:cxnSpLocks/>
              <a:endCxn id="28" idx="0"/>
            </p:cNvCxnSpPr>
            <p:nvPr/>
          </p:nvCxnSpPr>
          <p:spPr>
            <a:xfrm>
              <a:off x="9402679" y="4241132"/>
              <a:ext cx="9226" cy="45835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a:extLst>
                <a:ext uri="{FF2B5EF4-FFF2-40B4-BE49-F238E27FC236}">
                  <a16:creationId xmlns:a16="http://schemas.microsoft.com/office/drawing/2014/main" id="{29461D98-33F7-D7EB-D46D-C987EFEEA180}"/>
                </a:ext>
              </a:extLst>
            </p:cNvPr>
            <p:cNvCxnSpPr>
              <a:cxnSpLocks/>
              <a:endCxn id="29" idx="0"/>
            </p:cNvCxnSpPr>
            <p:nvPr/>
          </p:nvCxnSpPr>
          <p:spPr>
            <a:xfrm>
              <a:off x="9469100" y="5219200"/>
              <a:ext cx="0" cy="46741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28101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A0A0BFA4-EF4E-90E8-C9FD-AA0711574D7E}"/>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层次聚类树</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4" name="图片 3">
            <a:extLst>
              <a:ext uri="{FF2B5EF4-FFF2-40B4-BE49-F238E27FC236}">
                <a16:creationId xmlns:a16="http://schemas.microsoft.com/office/drawing/2014/main" id="{C500216C-FDE6-C403-3E34-BCD744715869}"/>
              </a:ext>
            </a:extLst>
          </p:cNvPr>
          <p:cNvPicPr>
            <a:picLocks noChangeAspect="1"/>
          </p:cNvPicPr>
          <p:nvPr/>
        </p:nvPicPr>
        <p:blipFill>
          <a:blip r:embed="rId3"/>
          <a:stretch>
            <a:fillRect/>
          </a:stretch>
        </p:blipFill>
        <p:spPr>
          <a:xfrm>
            <a:off x="291187" y="1813372"/>
            <a:ext cx="5898374" cy="3648966"/>
          </a:xfrm>
          <a:prstGeom prst="rect">
            <a:avLst/>
          </a:prstGeom>
        </p:spPr>
      </p:pic>
      <p:pic>
        <p:nvPicPr>
          <p:cNvPr id="6" name="图片 5">
            <a:extLst>
              <a:ext uri="{FF2B5EF4-FFF2-40B4-BE49-F238E27FC236}">
                <a16:creationId xmlns:a16="http://schemas.microsoft.com/office/drawing/2014/main" id="{E3EF55FA-F099-F3CB-D894-C52D9C04A1B4}"/>
              </a:ext>
            </a:extLst>
          </p:cNvPr>
          <p:cNvPicPr>
            <a:picLocks noChangeAspect="1"/>
          </p:cNvPicPr>
          <p:nvPr/>
        </p:nvPicPr>
        <p:blipFill>
          <a:blip r:embed="rId4"/>
          <a:stretch>
            <a:fillRect/>
          </a:stretch>
        </p:blipFill>
        <p:spPr>
          <a:xfrm>
            <a:off x="6189561" y="1896279"/>
            <a:ext cx="5840252" cy="3648951"/>
          </a:xfrm>
          <a:prstGeom prst="rect">
            <a:avLst/>
          </a:prstGeom>
        </p:spPr>
      </p:pic>
      <p:sp>
        <p:nvSpPr>
          <p:cNvPr id="8" name="文本框 7">
            <a:extLst>
              <a:ext uri="{FF2B5EF4-FFF2-40B4-BE49-F238E27FC236}">
                <a16:creationId xmlns:a16="http://schemas.microsoft.com/office/drawing/2014/main" id="{85A31903-E008-B153-5017-0BFED162DED6}"/>
              </a:ext>
            </a:extLst>
          </p:cNvPr>
          <p:cNvSpPr txBox="1"/>
          <p:nvPr/>
        </p:nvSpPr>
        <p:spPr>
          <a:xfrm>
            <a:off x="1615979" y="5802303"/>
            <a:ext cx="2960031" cy="369332"/>
          </a:xfrm>
          <a:prstGeom prst="rect">
            <a:avLst/>
          </a:prstGeom>
          <a:noFill/>
        </p:spPr>
        <p:txBody>
          <a:bodyPr wrap="square">
            <a:spAutoFit/>
          </a:bodyPr>
          <a:lstStyle/>
          <a:p>
            <a:r>
              <a:rPr lang="zh-CN" altLang="en-US" dirty="0">
                <a:latin typeface="思源黑体 CN" panose="020B0500000000000000" pitchFamily="34" charset="-122"/>
                <a:ea typeface="思源黑体 CN" panose="020B0500000000000000" pitchFamily="34" charset="-122"/>
              </a:rPr>
              <a:t>关心问题：是否有异常数据</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9" name="文本框 8">
            <a:extLst>
              <a:ext uri="{FF2B5EF4-FFF2-40B4-BE49-F238E27FC236}">
                <a16:creationId xmlns:a16="http://schemas.microsoft.com/office/drawing/2014/main" id="{F7F409FE-1860-1DCF-ACBB-FBD3F9F7A07E}"/>
              </a:ext>
            </a:extLst>
          </p:cNvPr>
          <p:cNvSpPr txBox="1"/>
          <p:nvPr/>
        </p:nvSpPr>
        <p:spPr>
          <a:xfrm>
            <a:off x="7868652" y="5846258"/>
            <a:ext cx="3218448" cy="369332"/>
          </a:xfrm>
          <a:prstGeom prst="rect">
            <a:avLst/>
          </a:prstGeom>
          <a:noFill/>
        </p:spPr>
        <p:txBody>
          <a:bodyPr wrap="square">
            <a:spAutoFit/>
          </a:bodyPr>
          <a:lstStyle/>
          <a:p>
            <a:r>
              <a:rPr lang="zh-CN" altLang="en-US" dirty="0">
                <a:latin typeface="思源黑体 CN" panose="020B0500000000000000" pitchFamily="34" charset="-122"/>
                <a:ea typeface="思源黑体 CN" panose="020B0500000000000000" pitchFamily="34" charset="-122"/>
              </a:rPr>
              <a:t>关心问题：变化趋势是否可靠</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1738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DEFA8A8B-A52A-0D83-24DC-FF1A6CEC6276}"/>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参数选择</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4" name="图片 3">
            <a:extLst>
              <a:ext uri="{FF2B5EF4-FFF2-40B4-BE49-F238E27FC236}">
                <a16:creationId xmlns:a16="http://schemas.microsoft.com/office/drawing/2014/main" id="{C471B6FF-8B89-FDD6-AD7B-59A1E76CD409}"/>
              </a:ext>
            </a:extLst>
          </p:cNvPr>
          <p:cNvPicPr>
            <a:picLocks noChangeAspect="1"/>
          </p:cNvPicPr>
          <p:nvPr/>
        </p:nvPicPr>
        <p:blipFill>
          <a:blip r:embed="rId3"/>
          <a:stretch>
            <a:fillRect/>
          </a:stretch>
        </p:blipFill>
        <p:spPr>
          <a:xfrm>
            <a:off x="1298017" y="1593723"/>
            <a:ext cx="9583153" cy="4742404"/>
          </a:xfrm>
          <a:prstGeom prst="rect">
            <a:avLst/>
          </a:prstGeom>
        </p:spPr>
      </p:pic>
    </p:spTree>
    <p:extLst>
      <p:ext uri="{BB962C8B-B14F-4D97-AF65-F5344CB8AC3E}">
        <p14:creationId xmlns:p14="http://schemas.microsoft.com/office/powerpoint/2010/main" val="105457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分类结果</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4" name="图片 3">
            <a:extLst>
              <a:ext uri="{FF2B5EF4-FFF2-40B4-BE49-F238E27FC236}">
                <a16:creationId xmlns:a16="http://schemas.microsoft.com/office/drawing/2014/main" id="{96AB4846-064D-D179-B498-1EB9F8A918E6}"/>
              </a:ext>
            </a:extLst>
          </p:cNvPr>
          <p:cNvPicPr>
            <a:picLocks noChangeAspect="1"/>
          </p:cNvPicPr>
          <p:nvPr/>
        </p:nvPicPr>
        <p:blipFill>
          <a:blip r:embed="rId3"/>
          <a:stretch>
            <a:fillRect/>
          </a:stretch>
        </p:blipFill>
        <p:spPr>
          <a:xfrm>
            <a:off x="2151623" y="1473407"/>
            <a:ext cx="7660130" cy="5161547"/>
          </a:xfrm>
          <a:prstGeom prst="rect">
            <a:avLst/>
          </a:prstGeom>
        </p:spPr>
      </p:pic>
    </p:spTree>
    <p:extLst>
      <p:ext uri="{BB962C8B-B14F-4D97-AF65-F5344CB8AC3E}">
        <p14:creationId xmlns:p14="http://schemas.microsoft.com/office/powerpoint/2010/main" val="403678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维度筛选</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5" name="图片 4">
            <a:extLst>
              <a:ext uri="{FF2B5EF4-FFF2-40B4-BE49-F238E27FC236}">
                <a16:creationId xmlns:a16="http://schemas.microsoft.com/office/drawing/2014/main" id="{4BA15DE7-4D1D-0858-93F1-5A38DF265F58}"/>
              </a:ext>
            </a:extLst>
          </p:cNvPr>
          <p:cNvPicPr>
            <a:picLocks noChangeAspect="1"/>
          </p:cNvPicPr>
          <p:nvPr/>
        </p:nvPicPr>
        <p:blipFill>
          <a:blip r:embed="rId3"/>
          <a:stretch>
            <a:fillRect/>
          </a:stretch>
        </p:blipFill>
        <p:spPr>
          <a:xfrm>
            <a:off x="238654" y="1537002"/>
            <a:ext cx="8117278" cy="5200681"/>
          </a:xfrm>
          <a:prstGeom prst="rect">
            <a:avLst/>
          </a:prstGeom>
        </p:spPr>
      </p:pic>
      <p:graphicFrame>
        <p:nvGraphicFramePr>
          <p:cNvPr id="7" name="表格 6">
            <a:extLst>
              <a:ext uri="{FF2B5EF4-FFF2-40B4-BE49-F238E27FC236}">
                <a16:creationId xmlns:a16="http://schemas.microsoft.com/office/drawing/2014/main" id="{93D28634-0B4E-BC74-71DF-56762F229B09}"/>
              </a:ext>
            </a:extLst>
          </p:cNvPr>
          <p:cNvGraphicFramePr>
            <a:graphicFrameLocks noGrp="1"/>
          </p:cNvGraphicFramePr>
          <p:nvPr>
            <p:extLst>
              <p:ext uri="{D42A27DB-BD31-4B8C-83A1-F6EECF244321}">
                <p14:modId xmlns:p14="http://schemas.microsoft.com/office/powerpoint/2010/main" val="2818355871"/>
              </p:ext>
            </p:extLst>
          </p:nvPr>
        </p:nvGraphicFramePr>
        <p:xfrm>
          <a:off x="8647120" y="1248602"/>
          <a:ext cx="2713118" cy="3444408"/>
        </p:xfrm>
        <a:graphic>
          <a:graphicData uri="http://schemas.openxmlformats.org/drawingml/2006/table">
            <a:tbl>
              <a:tblPr/>
              <a:tblGrid>
                <a:gridCol w="693487">
                  <a:extLst>
                    <a:ext uri="{9D8B030D-6E8A-4147-A177-3AD203B41FA5}">
                      <a16:colId xmlns:a16="http://schemas.microsoft.com/office/drawing/2014/main" val="3973447383"/>
                    </a:ext>
                  </a:extLst>
                </a:gridCol>
                <a:gridCol w="2019631">
                  <a:extLst>
                    <a:ext uri="{9D8B030D-6E8A-4147-A177-3AD203B41FA5}">
                      <a16:colId xmlns:a16="http://schemas.microsoft.com/office/drawing/2014/main" val="3588372850"/>
                    </a:ext>
                  </a:extLst>
                </a:gridCol>
              </a:tblGrid>
              <a:tr h="430551">
                <a:tc>
                  <a:txBody>
                    <a:bodyPr/>
                    <a:lstStyle/>
                    <a:p>
                      <a:pPr algn="ctr"/>
                      <a:r>
                        <a:rPr lang="en-US" altLang="zh-CN" dirty="0"/>
                        <a:t>ME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t>颜色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213228"/>
                  </a:ext>
                </a:extLst>
              </a:tr>
              <a:tr h="430551">
                <a:tc>
                  <a:txBody>
                    <a:bodyPr/>
                    <a:lstStyle/>
                    <a:p>
                      <a:pPr algn="ctr"/>
                      <a:r>
                        <a:rPr lang="en-US" altLang="zh-C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grey</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942584"/>
                  </a:ext>
                </a:extLst>
              </a:tr>
              <a:tr h="430551">
                <a:tc>
                  <a:txBody>
                    <a:bodyPr/>
                    <a:lstStyle/>
                    <a:p>
                      <a:pPr algn="ctr"/>
                      <a:r>
                        <a:rPr lang="en-US" altLang="zh-C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turquoise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614834"/>
                  </a:ext>
                </a:extLst>
              </a:tr>
              <a:tr h="430551">
                <a:tc>
                  <a:txBody>
                    <a:bodyPr/>
                    <a:lstStyle/>
                    <a:p>
                      <a:pPr algn="ctr"/>
                      <a:r>
                        <a:rPr lang="en-US" altLang="zh-C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583232"/>
                  </a:ext>
                </a:extLst>
              </a:tr>
              <a:tr h="430551">
                <a:tc>
                  <a:txBody>
                    <a:bodyPr/>
                    <a:lstStyle/>
                    <a:p>
                      <a:pPr algn="ctr"/>
                      <a:r>
                        <a:rPr lang="en-US" altLang="zh-CN" b="1" dirty="0">
                          <a:solidFill>
                            <a:schemeClr val="bg2">
                              <a:lumMod val="50000"/>
                            </a:schemeClr>
                          </a:solidFill>
                        </a:rPr>
                        <a:t>3</a:t>
                      </a:r>
                      <a:endParaRPr lang="zh-CN" altLang="en-US" dirty="0">
                        <a:solidFill>
                          <a:schemeClr val="bg2">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bg2">
                              <a:lumMod val="50000"/>
                            </a:schemeClr>
                          </a:solidFill>
                        </a:rPr>
                        <a:t>brown</a:t>
                      </a:r>
                      <a:endParaRPr lang="en-US" dirty="0">
                        <a:solidFill>
                          <a:schemeClr val="bg2">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090486"/>
                  </a:ext>
                </a:extLst>
              </a:tr>
              <a:tr h="430551">
                <a:tc>
                  <a:txBody>
                    <a:bodyPr/>
                    <a:lstStyle/>
                    <a:p>
                      <a:pPr algn="ctr"/>
                      <a:r>
                        <a:rPr lang="en-US" altLang="zh-C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0391839"/>
                  </a:ext>
                </a:extLst>
              </a:tr>
              <a:tr h="430551">
                <a:tc>
                  <a:txBody>
                    <a:bodyPr/>
                    <a:lstStyle/>
                    <a:p>
                      <a:pPr algn="ctr"/>
                      <a:r>
                        <a:rPr lang="en-US" altLang="zh-C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4303558"/>
                  </a:ext>
                </a:extLst>
              </a:tr>
              <a:tr h="430551">
                <a:tc>
                  <a:txBody>
                    <a:bodyPr/>
                    <a:lstStyle/>
                    <a:p>
                      <a:pPr algn="ctr"/>
                      <a:r>
                        <a:rPr lang="en-US" altLang="zh-CN" b="1" dirty="0">
                          <a:solidFill>
                            <a:srgbClr val="FF0000"/>
                          </a:solidFill>
                        </a:rPr>
                        <a:t>6</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FF0000"/>
                          </a:solidFill>
                        </a:rPr>
                        <a:t>red</a:t>
                      </a: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0979750"/>
                  </a:ext>
                </a:extLst>
              </a:tr>
            </a:tbl>
          </a:graphicData>
        </a:graphic>
      </p:graphicFrame>
      <p:sp>
        <p:nvSpPr>
          <p:cNvPr id="9" name="文本框 8">
            <a:extLst>
              <a:ext uri="{FF2B5EF4-FFF2-40B4-BE49-F238E27FC236}">
                <a16:creationId xmlns:a16="http://schemas.microsoft.com/office/drawing/2014/main" id="{538F137E-B2D9-7E21-75B9-26C0C85014DB}"/>
              </a:ext>
            </a:extLst>
          </p:cNvPr>
          <p:cNvSpPr txBox="1"/>
          <p:nvPr/>
        </p:nvSpPr>
        <p:spPr>
          <a:xfrm>
            <a:off x="8355932" y="5131894"/>
            <a:ext cx="4304876" cy="646331"/>
          </a:xfrm>
          <a:prstGeom prst="rect">
            <a:avLst/>
          </a:prstGeom>
          <a:noFill/>
        </p:spPr>
        <p:txBody>
          <a:bodyPr wrap="square">
            <a:spAutoFit/>
          </a:bodyPr>
          <a:lstStyle/>
          <a:p>
            <a:r>
              <a:rPr lang="en-US" altLang="zh-CN" dirty="0"/>
              <a:t>brown = </a:t>
            </a:r>
            <a:r>
              <a:rPr lang="zh-CN" altLang="en-US" dirty="0"/>
              <a:t>高风险 </a:t>
            </a:r>
            <a:r>
              <a:rPr lang="en-US" altLang="zh-CN" dirty="0"/>
              <a:t>/ </a:t>
            </a:r>
            <a:r>
              <a:rPr lang="zh-CN" altLang="en-US" dirty="0"/>
              <a:t>高增殖</a:t>
            </a:r>
            <a:endParaRPr lang="en-US" altLang="zh-CN" dirty="0"/>
          </a:p>
          <a:p>
            <a:r>
              <a:rPr lang="zh-CN" altLang="en-US" dirty="0"/>
              <a:t>（细胞分裂、</a:t>
            </a:r>
            <a:r>
              <a:rPr lang="en-US" altLang="zh-CN" dirty="0"/>
              <a:t>DNA</a:t>
            </a:r>
            <a:r>
              <a:rPr lang="zh-CN" altLang="en-US" dirty="0"/>
              <a:t>复制、增值速度）</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10" name="文本框 9">
            <a:extLst>
              <a:ext uri="{FF2B5EF4-FFF2-40B4-BE49-F238E27FC236}">
                <a16:creationId xmlns:a16="http://schemas.microsoft.com/office/drawing/2014/main" id="{DFF19237-B3FC-323D-73FD-EE7FEFFA29FC}"/>
              </a:ext>
            </a:extLst>
          </p:cNvPr>
          <p:cNvSpPr txBox="1"/>
          <p:nvPr/>
        </p:nvSpPr>
        <p:spPr>
          <a:xfrm>
            <a:off x="8372818" y="5863184"/>
            <a:ext cx="3748998" cy="646331"/>
          </a:xfrm>
          <a:prstGeom prst="rect">
            <a:avLst/>
          </a:prstGeom>
          <a:noFill/>
        </p:spPr>
        <p:txBody>
          <a:bodyPr wrap="square">
            <a:spAutoFit/>
          </a:bodyPr>
          <a:lstStyle/>
          <a:p>
            <a:r>
              <a:rPr lang="en-US" altLang="zh-CN" dirty="0"/>
              <a:t>red = </a:t>
            </a:r>
            <a:r>
              <a:rPr lang="zh-CN" altLang="en-US" dirty="0"/>
              <a:t>低风险 </a:t>
            </a:r>
            <a:r>
              <a:rPr lang="en-US" altLang="zh-CN" dirty="0"/>
              <a:t>/ </a:t>
            </a:r>
            <a:r>
              <a:rPr lang="zh-CN" altLang="en-US" dirty="0"/>
              <a:t>分化好</a:t>
            </a:r>
            <a:endParaRPr lang="en-US" altLang="zh-CN" dirty="0"/>
          </a:p>
          <a:p>
            <a:r>
              <a:rPr lang="zh-CN" altLang="en-US" b="0" i="0" dirty="0">
                <a:solidFill>
                  <a:srgbClr val="191B1F"/>
                </a:solidFill>
                <a:effectLst/>
                <a:latin typeface="思源黑体 CN" panose="020B0500000000000000" pitchFamily="34" charset="-122"/>
                <a:ea typeface="思源黑体 CN" panose="020B0500000000000000" pitchFamily="34" charset="-122"/>
              </a:rPr>
              <a:t>（生长受控、分化程度、激素相关）</a:t>
            </a:r>
          </a:p>
        </p:txBody>
      </p:sp>
    </p:spTree>
    <p:extLst>
      <p:ext uri="{BB962C8B-B14F-4D97-AF65-F5344CB8AC3E}">
        <p14:creationId xmlns:p14="http://schemas.microsoft.com/office/powerpoint/2010/main" val="3940363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7210504"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维度筛选</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4" name="图片 3">
            <a:extLst>
              <a:ext uri="{FF2B5EF4-FFF2-40B4-BE49-F238E27FC236}">
                <a16:creationId xmlns:a16="http://schemas.microsoft.com/office/drawing/2014/main" id="{AE51377A-765F-621D-4515-07211E16A0A5}"/>
              </a:ext>
            </a:extLst>
          </p:cNvPr>
          <p:cNvPicPr>
            <a:picLocks noChangeAspect="1"/>
          </p:cNvPicPr>
          <p:nvPr/>
        </p:nvPicPr>
        <p:blipFill>
          <a:blip r:embed="rId3"/>
          <a:stretch>
            <a:fillRect/>
          </a:stretch>
        </p:blipFill>
        <p:spPr>
          <a:xfrm>
            <a:off x="505326" y="2058649"/>
            <a:ext cx="11399560" cy="902784"/>
          </a:xfrm>
          <a:prstGeom prst="rect">
            <a:avLst/>
          </a:prstGeom>
        </p:spPr>
      </p:pic>
      <p:sp>
        <p:nvSpPr>
          <p:cNvPr id="6" name="文本框 5">
            <a:extLst>
              <a:ext uri="{FF2B5EF4-FFF2-40B4-BE49-F238E27FC236}">
                <a16:creationId xmlns:a16="http://schemas.microsoft.com/office/drawing/2014/main" id="{75167560-A8A3-CFFE-ED02-6EF31CA74EC6}"/>
              </a:ext>
            </a:extLst>
          </p:cNvPr>
          <p:cNvSpPr txBox="1"/>
          <p:nvPr/>
        </p:nvSpPr>
        <p:spPr>
          <a:xfrm>
            <a:off x="5681335" y="1473407"/>
            <a:ext cx="1477454" cy="461665"/>
          </a:xfrm>
          <a:prstGeom prst="rect">
            <a:avLst/>
          </a:prstGeom>
          <a:noFill/>
        </p:spPr>
        <p:txBody>
          <a:bodyPr wrap="square">
            <a:spAutoFit/>
          </a:bodyPr>
          <a:lstStyle/>
          <a:p>
            <a:r>
              <a:rPr lang="zh-CN" altLang="en-US" sz="2400" b="0" i="0" dirty="0">
                <a:solidFill>
                  <a:srgbClr val="191B1F"/>
                </a:solidFill>
                <a:effectLst/>
                <a:latin typeface="思源黑体 CN" panose="020B0500000000000000" pitchFamily="34" charset="-122"/>
                <a:ea typeface="思源黑体 CN" panose="020B0500000000000000" pitchFamily="34" charset="-122"/>
              </a:rPr>
              <a:t>相关系数</a:t>
            </a:r>
          </a:p>
        </p:txBody>
      </p:sp>
      <p:sp>
        <p:nvSpPr>
          <p:cNvPr id="8" name="文本框 7">
            <a:extLst>
              <a:ext uri="{FF2B5EF4-FFF2-40B4-BE49-F238E27FC236}">
                <a16:creationId xmlns:a16="http://schemas.microsoft.com/office/drawing/2014/main" id="{12C71381-4EC4-2736-0127-B066D2BC1735}"/>
              </a:ext>
            </a:extLst>
          </p:cNvPr>
          <p:cNvSpPr txBox="1"/>
          <p:nvPr/>
        </p:nvSpPr>
        <p:spPr>
          <a:xfrm>
            <a:off x="6049488" y="3271340"/>
            <a:ext cx="891918" cy="461665"/>
          </a:xfrm>
          <a:prstGeom prst="rect">
            <a:avLst/>
          </a:prstGeom>
          <a:noFill/>
        </p:spPr>
        <p:txBody>
          <a:bodyPr wrap="square">
            <a:spAutoFit/>
          </a:bodyPr>
          <a:lstStyle/>
          <a:p>
            <a:r>
              <a:rPr lang="en-US" altLang="zh-CN" sz="2400" b="0" i="0" dirty="0">
                <a:solidFill>
                  <a:srgbClr val="191B1F"/>
                </a:solidFill>
                <a:effectLst/>
                <a:latin typeface="思源黑体 CN" panose="020B0500000000000000" pitchFamily="34" charset="-122"/>
                <a:ea typeface="思源黑体 CN" panose="020B0500000000000000" pitchFamily="34" charset="-122"/>
              </a:rPr>
              <a:t>P</a:t>
            </a:r>
            <a:r>
              <a:rPr lang="zh-CN" altLang="en-US" sz="2400" b="0" i="0" dirty="0">
                <a:solidFill>
                  <a:srgbClr val="191B1F"/>
                </a:solidFill>
                <a:effectLst/>
                <a:latin typeface="思源黑体 CN" panose="020B0500000000000000" pitchFamily="34" charset="-122"/>
                <a:ea typeface="思源黑体 CN" panose="020B0500000000000000" pitchFamily="34" charset="-122"/>
              </a:rPr>
              <a:t>值</a:t>
            </a:r>
          </a:p>
        </p:txBody>
      </p:sp>
      <p:pic>
        <p:nvPicPr>
          <p:cNvPr id="10" name="图片 9">
            <a:extLst>
              <a:ext uri="{FF2B5EF4-FFF2-40B4-BE49-F238E27FC236}">
                <a16:creationId xmlns:a16="http://schemas.microsoft.com/office/drawing/2014/main" id="{A1A7C18F-3DE2-477B-99AD-22153AA2F2EF}"/>
              </a:ext>
            </a:extLst>
          </p:cNvPr>
          <p:cNvPicPr>
            <a:picLocks noChangeAspect="1"/>
          </p:cNvPicPr>
          <p:nvPr/>
        </p:nvPicPr>
        <p:blipFill>
          <a:blip r:embed="rId4"/>
          <a:stretch>
            <a:fillRect/>
          </a:stretch>
        </p:blipFill>
        <p:spPr>
          <a:xfrm>
            <a:off x="505326" y="3915143"/>
            <a:ext cx="11399560" cy="933115"/>
          </a:xfrm>
          <a:prstGeom prst="rect">
            <a:avLst/>
          </a:prstGeom>
        </p:spPr>
      </p:pic>
      <p:sp>
        <p:nvSpPr>
          <p:cNvPr id="11" name="文本框 10">
            <a:extLst>
              <a:ext uri="{FF2B5EF4-FFF2-40B4-BE49-F238E27FC236}">
                <a16:creationId xmlns:a16="http://schemas.microsoft.com/office/drawing/2014/main" id="{A83E9F47-AD00-B555-22F1-F42787036621}"/>
              </a:ext>
            </a:extLst>
          </p:cNvPr>
          <p:cNvSpPr txBox="1"/>
          <p:nvPr/>
        </p:nvSpPr>
        <p:spPr>
          <a:xfrm>
            <a:off x="6049488" y="5030396"/>
            <a:ext cx="891918" cy="461665"/>
          </a:xfrm>
          <a:prstGeom prst="rect">
            <a:avLst/>
          </a:prstGeom>
          <a:noFill/>
        </p:spPr>
        <p:txBody>
          <a:bodyPr wrap="square">
            <a:spAutoFit/>
          </a:bodyPr>
          <a:lstStyle/>
          <a:p>
            <a:r>
              <a:rPr lang="en-US" altLang="zh-CN" sz="2400" b="0" i="0" dirty="0" err="1">
                <a:solidFill>
                  <a:srgbClr val="191B1F"/>
                </a:solidFill>
                <a:effectLst/>
                <a:latin typeface="思源黑体 CN" panose="020B0500000000000000" pitchFamily="34" charset="-122"/>
                <a:ea typeface="思源黑体 CN" panose="020B0500000000000000" pitchFamily="34" charset="-122"/>
              </a:rPr>
              <a:t>kME</a:t>
            </a:r>
            <a:endParaRPr lang="zh-CN" altLang="en-US" sz="2400" b="0" i="0" dirty="0">
              <a:solidFill>
                <a:srgbClr val="191B1F"/>
              </a:solidFill>
              <a:effectLst/>
              <a:latin typeface="思源黑体 CN" panose="020B0500000000000000" pitchFamily="34" charset="-122"/>
              <a:ea typeface="思源黑体 CN" panose="020B0500000000000000" pitchFamily="34" charset="-122"/>
            </a:endParaRPr>
          </a:p>
        </p:txBody>
      </p:sp>
      <p:pic>
        <p:nvPicPr>
          <p:cNvPr id="13" name="图片 12">
            <a:extLst>
              <a:ext uri="{FF2B5EF4-FFF2-40B4-BE49-F238E27FC236}">
                <a16:creationId xmlns:a16="http://schemas.microsoft.com/office/drawing/2014/main" id="{9A37041A-B2E9-5D9B-C8E7-BABA67EB8C1F}"/>
              </a:ext>
            </a:extLst>
          </p:cNvPr>
          <p:cNvPicPr>
            <a:picLocks noChangeAspect="1"/>
          </p:cNvPicPr>
          <p:nvPr/>
        </p:nvPicPr>
        <p:blipFill>
          <a:blip r:embed="rId5"/>
          <a:stretch>
            <a:fillRect/>
          </a:stretch>
        </p:blipFill>
        <p:spPr>
          <a:xfrm>
            <a:off x="505326" y="5739838"/>
            <a:ext cx="10521409" cy="397410"/>
          </a:xfrm>
          <a:prstGeom prst="rect">
            <a:avLst/>
          </a:prstGeom>
        </p:spPr>
      </p:pic>
    </p:spTree>
    <p:extLst>
      <p:ext uri="{BB962C8B-B14F-4D97-AF65-F5344CB8AC3E}">
        <p14:creationId xmlns:p14="http://schemas.microsoft.com/office/powerpoint/2010/main" val="2039009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7210504"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加权基因共表达网络分析（</a:t>
            </a:r>
            <a:r>
              <a:rPr lang="en-US" altLang="zh-CN" b="1" dirty="0">
                <a:latin typeface="Arial"/>
                <a:ea typeface="微软雅黑"/>
              </a:rPr>
              <a:t>WGCNA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影响力度</a:t>
            </a:r>
            <a:endParaRPr kumimoji="0" lang="zh-CN" altLang="en-US" sz="2400" b="1" i="0" u="none" strike="noStrike" kern="1200" cap="none" spc="0" normalizeH="0" baseline="0" noProof="0" dirty="0">
              <a:ln>
                <a:noFill/>
              </a:ln>
              <a:effectLst/>
              <a:uLnTx/>
              <a:uFillTx/>
              <a:latin typeface="Arial"/>
              <a:ea typeface="微软雅黑"/>
              <a:cs typeface="+mn-cs"/>
            </a:endParaRPr>
          </a:p>
        </p:txBody>
      </p:sp>
      <p:graphicFrame>
        <p:nvGraphicFramePr>
          <p:cNvPr id="12" name="表格 11">
            <a:extLst>
              <a:ext uri="{FF2B5EF4-FFF2-40B4-BE49-F238E27FC236}">
                <a16:creationId xmlns:a16="http://schemas.microsoft.com/office/drawing/2014/main" id="{A78E860D-7059-340B-A190-58D05BC9B0D8}"/>
              </a:ext>
            </a:extLst>
          </p:cNvPr>
          <p:cNvGraphicFramePr>
            <a:graphicFrameLocks noGrp="1"/>
          </p:cNvGraphicFramePr>
          <p:nvPr>
            <p:extLst>
              <p:ext uri="{D42A27DB-BD31-4B8C-83A1-F6EECF244321}">
                <p14:modId xmlns:p14="http://schemas.microsoft.com/office/powerpoint/2010/main" val="1717099840"/>
              </p:ext>
            </p:extLst>
          </p:nvPr>
        </p:nvGraphicFramePr>
        <p:xfrm>
          <a:off x="688808" y="1649304"/>
          <a:ext cx="3432008" cy="4926777"/>
        </p:xfrm>
        <a:graphic>
          <a:graphicData uri="http://schemas.openxmlformats.org/drawingml/2006/table">
            <a:tbl>
              <a:tblPr/>
              <a:tblGrid>
                <a:gridCol w="692847">
                  <a:extLst>
                    <a:ext uri="{9D8B030D-6E8A-4147-A177-3AD203B41FA5}">
                      <a16:colId xmlns:a16="http://schemas.microsoft.com/office/drawing/2014/main" val="3611168016"/>
                    </a:ext>
                  </a:extLst>
                </a:gridCol>
                <a:gridCol w="1111777">
                  <a:extLst>
                    <a:ext uri="{9D8B030D-6E8A-4147-A177-3AD203B41FA5}">
                      <a16:colId xmlns:a16="http://schemas.microsoft.com/office/drawing/2014/main" val="2502545991"/>
                    </a:ext>
                  </a:extLst>
                </a:gridCol>
                <a:gridCol w="757298">
                  <a:extLst>
                    <a:ext uri="{9D8B030D-6E8A-4147-A177-3AD203B41FA5}">
                      <a16:colId xmlns:a16="http://schemas.microsoft.com/office/drawing/2014/main" val="611824220"/>
                    </a:ext>
                  </a:extLst>
                </a:gridCol>
                <a:gridCol w="870086">
                  <a:extLst>
                    <a:ext uri="{9D8B030D-6E8A-4147-A177-3AD203B41FA5}">
                      <a16:colId xmlns:a16="http://schemas.microsoft.com/office/drawing/2014/main" val="3310325593"/>
                    </a:ext>
                  </a:extLst>
                </a:gridCol>
              </a:tblGrid>
              <a:tr h="23309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gene</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moduleColor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kME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abs_kME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337906325"/>
                  </a:ext>
                </a:extLst>
              </a:tr>
              <a:tr h="264817">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chek1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0.83 </a:t>
                      </a:r>
                    </a:p>
                  </a:txBody>
                  <a:tcPr marL="7620" marR="7620" marT="7620" marB="0" anchor="ctr">
                    <a:lnL>
                      <a:noFill/>
                    </a:lnL>
                    <a:lnR>
                      <a:noFill/>
                    </a:lnR>
                    <a:lnT>
                      <a:noFill/>
                    </a:lnT>
                    <a:lnB>
                      <a:noFill/>
                    </a:lnB>
                    <a:no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0.83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112425454"/>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ccne1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0.82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0.82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261699387"/>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aurka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885288025"/>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cdc25a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13414452"/>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e2f2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05900976"/>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e2f3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67836041"/>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cdk1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43175000"/>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fancd2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62598549"/>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cdkn2a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3665118"/>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msh6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6046653"/>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e2f7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186925642"/>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rad51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05413301"/>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chek2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4639314"/>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rbl1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507785164"/>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srd5a1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0.55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0.55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044942897"/>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cdk2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921465676"/>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mmp12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42416995"/>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ccnb1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22464409"/>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map2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12070348"/>
                  </a:ext>
                </a:extLst>
              </a:tr>
              <a:tr h="23309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e2f8</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brown</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0.51 </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0.51 </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249672"/>
                  </a:ext>
                </a:extLst>
              </a:tr>
            </a:tbl>
          </a:graphicData>
        </a:graphic>
      </p:graphicFrame>
      <p:graphicFrame>
        <p:nvGraphicFramePr>
          <p:cNvPr id="15" name="表格 14">
            <a:extLst>
              <a:ext uri="{FF2B5EF4-FFF2-40B4-BE49-F238E27FC236}">
                <a16:creationId xmlns:a16="http://schemas.microsoft.com/office/drawing/2014/main" id="{DFA88C1F-7DDB-E032-2A95-76F4B9C4087E}"/>
              </a:ext>
            </a:extLst>
          </p:cNvPr>
          <p:cNvGraphicFramePr>
            <a:graphicFrameLocks noGrp="1"/>
          </p:cNvGraphicFramePr>
          <p:nvPr>
            <p:extLst>
              <p:ext uri="{D42A27DB-BD31-4B8C-83A1-F6EECF244321}">
                <p14:modId xmlns:p14="http://schemas.microsoft.com/office/powerpoint/2010/main" val="2693554145"/>
              </p:ext>
            </p:extLst>
          </p:nvPr>
        </p:nvGraphicFramePr>
        <p:xfrm>
          <a:off x="4449010" y="1642493"/>
          <a:ext cx="3660276" cy="4926768"/>
        </p:xfrm>
        <a:graphic>
          <a:graphicData uri="http://schemas.openxmlformats.org/drawingml/2006/table">
            <a:tbl>
              <a:tblPr/>
              <a:tblGrid>
                <a:gridCol w="886768">
                  <a:extLst>
                    <a:ext uri="{9D8B030D-6E8A-4147-A177-3AD203B41FA5}">
                      <a16:colId xmlns:a16="http://schemas.microsoft.com/office/drawing/2014/main" val="1413205913"/>
                    </a:ext>
                  </a:extLst>
                </a:gridCol>
                <a:gridCol w="1131196">
                  <a:extLst>
                    <a:ext uri="{9D8B030D-6E8A-4147-A177-3AD203B41FA5}">
                      <a16:colId xmlns:a16="http://schemas.microsoft.com/office/drawing/2014/main" val="647331880"/>
                    </a:ext>
                  </a:extLst>
                </a:gridCol>
                <a:gridCol w="736677">
                  <a:extLst>
                    <a:ext uri="{9D8B030D-6E8A-4147-A177-3AD203B41FA5}">
                      <a16:colId xmlns:a16="http://schemas.microsoft.com/office/drawing/2014/main" val="2858948526"/>
                    </a:ext>
                  </a:extLst>
                </a:gridCol>
                <a:gridCol w="905635">
                  <a:extLst>
                    <a:ext uri="{9D8B030D-6E8A-4147-A177-3AD203B41FA5}">
                      <a16:colId xmlns:a16="http://schemas.microsoft.com/office/drawing/2014/main" val="3278268155"/>
                    </a:ext>
                  </a:extLst>
                </a:gridCol>
              </a:tblGrid>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gene</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moduleColor</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kME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abs_kME</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174732964"/>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gata3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0.87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0.87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63561828"/>
                  </a:ext>
                </a:extLst>
              </a:tr>
              <a:tr h="234608">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mapt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896750143"/>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igf1r</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38096906"/>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aph1b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220077578"/>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bcl2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96315785"/>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erbb3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66599478"/>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ccnd1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569152058"/>
                  </a:ext>
                </a:extLst>
              </a:tr>
              <a:tr h="234608">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ar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0.61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351659727"/>
                  </a:ext>
                </a:extLst>
              </a:tr>
              <a:tr h="234608">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ahnak</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25546828"/>
                  </a:ext>
                </a:extLst>
              </a:tr>
              <a:tr h="234608">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npnt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108319113"/>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bmpr1b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532859478"/>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tbx3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997019004"/>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nrip1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1366619"/>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acvr1b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526771291"/>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hsd17b4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286061636"/>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hsd17b8</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0.50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49783995"/>
                  </a:ext>
                </a:extLst>
              </a:tr>
              <a:tr h="234608">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lfng</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2811163"/>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mapk3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31882018"/>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tp53bp1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0.47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0.47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60371978"/>
                  </a:ext>
                </a:extLst>
              </a:tr>
              <a:tr h="234608">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sdc4</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red</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0.46 </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0.46 </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6119038"/>
                  </a:ext>
                </a:extLst>
              </a:tr>
            </a:tbl>
          </a:graphicData>
        </a:graphic>
      </p:graphicFrame>
      <p:sp>
        <p:nvSpPr>
          <p:cNvPr id="16" name="文本框 15">
            <a:extLst>
              <a:ext uri="{FF2B5EF4-FFF2-40B4-BE49-F238E27FC236}">
                <a16:creationId xmlns:a16="http://schemas.microsoft.com/office/drawing/2014/main" id="{20E0FF2C-4FC2-1C91-6719-343645726365}"/>
              </a:ext>
            </a:extLst>
          </p:cNvPr>
          <p:cNvSpPr txBox="1"/>
          <p:nvPr/>
        </p:nvSpPr>
        <p:spPr>
          <a:xfrm>
            <a:off x="8437480" y="2792304"/>
            <a:ext cx="3531268" cy="923330"/>
          </a:xfrm>
          <a:prstGeom prst="rect">
            <a:avLst/>
          </a:prstGeom>
          <a:noFill/>
        </p:spPr>
        <p:txBody>
          <a:bodyPr wrap="square">
            <a:spAutoFit/>
          </a:bodyPr>
          <a:lstStyle/>
          <a:p>
            <a:r>
              <a:rPr lang="en-US" altLang="zh-CN" dirty="0" err="1">
                <a:latin typeface="思源黑体 CN Heavy" panose="020B0A00000000000000" pitchFamily="34" charset="-122"/>
                <a:ea typeface="思源黑体 CN Heavy" panose="020B0A00000000000000" pitchFamily="34" charset="-122"/>
              </a:rPr>
              <a:t>kME</a:t>
            </a:r>
            <a:endParaRPr lang="en-US" altLang="zh-CN" dirty="0">
              <a:latin typeface="思源黑体 CN Heavy" panose="020B0A00000000000000" pitchFamily="34" charset="-122"/>
              <a:ea typeface="思源黑体 CN Heavy" panose="020B0A00000000000000" pitchFamily="34" charset="-122"/>
            </a:endParaRPr>
          </a:p>
          <a:p>
            <a:r>
              <a:rPr lang="zh-CN" altLang="en-US" dirty="0">
                <a:latin typeface="思源黑体 CN" panose="020B0500000000000000" pitchFamily="34" charset="-122"/>
                <a:ea typeface="思源黑体 CN" panose="020B0500000000000000" pitchFamily="34" charset="-122"/>
              </a:rPr>
              <a:t>某一个基因的表达模式与该模块的整体表达的相关程度</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17" name="矩形 16">
            <a:extLst>
              <a:ext uri="{FF2B5EF4-FFF2-40B4-BE49-F238E27FC236}">
                <a16:creationId xmlns:a16="http://schemas.microsoft.com/office/drawing/2014/main" id="{C2C4AB8B-CAA6-9569-E7CB-A19F8DFA9F04}"/>
              </a:ext>
            </a:extLst>
          </p:cNvPr>
          <p:cNvSpPr/>
          <p:nvPr/>
        </p:nvSpPr>
        <p:spPr>
          <a:xfrm>
            <a:off x="8367962" y="2734252"/>
            <a:ext cx="3465898" cy="98138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0933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3184256"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典型相关分析（</a:t>
            </a:r>
            <a:r>
              <a:rPr lang="en-US" altLang="zh-CN" b="1" dirty="0">
                <a:latin typeface="Arial"/>
                <a:ea typeface="微软雅黑"/>
              </a:rPr>
              <a:t>CCA</a:t>
            </a:r>
            <a:r>
              <a:rPr lang="zh-CN" altLang="en-US" b="1" dirty="0">
                <a:latin typeface="Arial"/>
                <a:ea typeface="微软雅黑"/>
              </a:rPr>
              <a:t>）</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4" name="图片 3">
            <a:extLst>
              <a:ext uri="{FF2B5EF4-FFF2-40B4-BE49-F238E27FC236}">
                <a16:creationId xmlns:a16="http://schemas.microsoft.com/office/drawing/2014/main" id="{E0E48350-0297-DDCD-258D-06475C4A7D23}"/>
              </a:ext>
            </a:extLst>
          </p:cNvPr>
          <p:cNvPicPr>
            <a:picLocks noChangeAspect="1"/>
          </p:cNvPicPr>
          <p:nvPr/>
        </p:nvPicPr>
        <p:blipFill>
          <a:blip r:embed="rId3"/>
          <a:stretch>
            <a:fillRect/>
          </a:stretch>
        </p:blipFill>
        <p:spPr>
          <a:xfrm>
            <a:off x="5656768" y="1759329"/>
            <a:ext cx="6011099" cy="4377919"/>
          </a:xfrm>
          <a:prstGeom prst="rect">
            <a:avLst/>
          </a:prstGeom>
        </p:spPr>
      </p:pic>
      <p:pic>
        <p:nvPicPr>
          <p:cNvPr id="6" name="图片 5">
            <a:extLst>
              <a:ext uri="{FF2B5EF4-FFF2-40B4-BE49-F238E27FC236}">
                <a16:creationId xmlns:a16="http://schemas.microsoft.com/office/drawing/2014/main" id="{19F568F3-E128-898E-B58E-B4B2F395EA66}"/>
              </a:ext>
            </a:extLst>
          </p:cNvPr>
          <p:cNvPicPr>
            <a:picLocks noChangeAspect="1"/>
          </p:cNvPicPr>
          <p:nvPr/>
        </p:nvPicPr>
        <p:blipFill>
          <a:blip r:embed="rId4"/>
          <a:stretch>
            <a:fillRect/>
          </a:stretch>
        </p:blipFill>
        <p:spPr>
          <a:xfrm>
            <a:off x="524133" y="2595901"/>
            <a:ext cx="3291136" cy="470162"/>
          </a:xfrm>
          <a:prstGeom prst="rect">
            <a:avLst/>
          </a:prstGeom>
        </p:spPr>
      </p:pic>
      <p:pic>
        <p:nvPicPr>
          <p:cNvPr id="8" name="图片 7">
            <a:extLst>
              <a:ext uri="{FF2B5EF4-FFF2-40B4-BE49-F238E27FC236}">
                <a16:creationId xmlns:a16="http://schemas.microsoft.com/office/drawing/2014/main" id="{99C1D846-DC52-C146-DED9-B1B7054344ED}"/>
              </a:ext>
            </a:extLst>
          </p:cNvPr>
          <p:cNvPicPr>
            <a:picLocks noChangeAspect="1"/>
          </p:cNvPicPr>
          <p:nvPr/>
        </p:nvPicPr>
        <p:blipFill>
          <a:blip r:embed="rId5"/>
          <a:stretch>
            <a:fillRect/>
          </a:stretch>
        </p:blipFill>
        <p:spPr>
          <a:xfrm>
            <a:off x="505845" y="3179580"/>
            <a:ext cx="2955879" cy="450071"/>
          </a:xfrm>
          <a:prstGeom prst="rect">
            <a:avLst/>
          </a:prstGeom>
        </p:spPr>
      </p:pic>
      <p:sp>
        <p:nvSpPr>
          <p:cNvPr id="9" name="文本框 8">
            <a:extLst>
              <a:ext uri="{FF2B5EF4-FFF2-40B4-BE49-F238E27FC236}">
                <a16:creationId xmlns:a16="http://schemas.microsoft.com/office/drawing/2014/main" id="{F1CC3628-1CCE-7F74-8EBE-C48BFA08E04A}"/>
              </a:ext>
            </a:extLst>
          </p:cNvPr>
          <p:cNvSpPr txBox="1"/>
          <p:nvPr/>
        </p:nvSpPr>
        <p:spPr>
          <a:xfrm>
            <a:off x="345329" y="1667789"/>
            <a:ext cx="5232511" cy="646331"/>
          </a:xfrm>
          <a:prstGeom prst="rect">
            <a:avLst/>
          </a:prstGeom>
          <a:noFill/>
        </p:spPr>
        <p:txBody>
          <a:bodyPr wrap="square">
            <a:spAutoFit/>
          </a:bodyPr>
          <a:lstStyle/>
          <a:p>
            <a:r>
              <a:rPr lang="en-US" altLang="zh-CN" dirty="0">
                <a:latin typeface="思源黑体 CN" panose="020B0500000000000000" pitchFamily="34" charset="-122"/>
                <a:ea typeface="思源黑体 CN" panose="020B0500000000000000" pitchFamily="34" charset="-122"/>
              </a:rPr>
              <a:t>CCA</a:t>
            </a:r>
            <a:r>
              <a:rPr lang="zh-CN" altLang="en-US" dirty="0">
                <a:latin typeface="思源黑体 CN" panose="020B0500000000000000" pitchFamily="34" charset="-122"/>
                <a:ea typeface="思源黑体 CN" panose="020B0500000000000000" pitchFamily="34" charset="-122"/>
              </a:rPr>
              <a:t>是利用综合变量对之间的相关关系来反映两组指标之间的整体相关性的多元统计分析方法。</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10" name="文本框 9">
            <a:extLst>
              <a:ext uri="{FF2B5EF4-FFF2-40B4-BE49-F238E27FC236}">
                <a16:creationId xmlns:a16="http://schemas.microsoft.com/office/drawing/2014/main" id="{EF9E8B73-EDE1-A6D1-408C-85A67F954756}"/>
              </a:ext>
            </a:extLst>
          </p:cNvPr>
          <p:cNvSpPr txBox="1"/>
          <p:nvPr/>
        </p:nvSpPr>
        <p:spPr>
          <a:xfrm>
            <a:off x="345328" y="3857922"/>
            <a:ext cx="5232511" cy="646331"/>
          </a:xfrm>
          <a:prstGeom prst="rect">
            <a:avLst/>
          </a:prstGeom>
          <a:noFill/>
        </p:spPr>
        <p:txBody>
          <a:bodyPr wrap="square">
            <a:spAutoFit/>
          </a:bodyPr>
          <a:lstStyle/>
          <a:p>
            <a:r>
              <a:rPr lang="zh-CN" altLang="en-US" dirty="0">
                <a:latin typeface="思源黑体 CN" panose="020B0500000000000000" pitchFamily="34" charset="-122"/>
                <a:ea typeface="思源黑体 CN" panose="020B0500000000000000" pitchFamily="34" charset="-122"/>
              </a:rPr>
              <a:t>将两组样本线性组合得到</a:t>
            </a:r>
            <a:r>
              <a:rPr lang="en-US" altLang="zh-CN" dirty="0">
                <a:latin typeface="思源黑体 CN" panose="020B0500000000000000" pitchFamily="34" charset="-122"/>
                <a:ea typeface="思源黑体 CN" panose="020B0500000000000000" pitchFamily="34" charset="-122"/>
              </a:rPr>
              <a:t>U</a:t>
            </a:r>
            <a:r>
              <a:rPr lang="zh-CN" altLang="en-US" dirty="0">
                <a:latin typeface="思源黑体 CN" panose="020B0500000000000000" pitchFamily="34" charset="-122"/>
                <a:ea typeface="思源黑体 CN" panose="020B0500000000000000" pitchFamily="34" charset="-122"/>
              </a:rPr>
              <a:t>与</a:t>
            </a:r>
            <a:r>
              <a:rPr lang="en-US" altLang="zh-CN" dirty="0">
                <a:latin typeface="思源黑体 CN" panose="020B0500000000000000" pitchFamily="34" charset="-122"/>
                <a:ea typeface="思源黑体 CN" panose="020B0500000000000000" pitchFamily="34" charset="-122"/>
              </a:rPr>
              <a:t>V</a:t>
            </a:r>
            <a:r>
              <a:rPr lang="zh-CN" altLang="en-US" dirty="0">
                <a:latin typeface="思源黑体 CN" panose="020B0500000000000000" pitchFamily="34" charset="-122"/>
                <a:ea typeface="思源黑体 CN" panose="020B0500000000000000" pitchFamily="34" charset="-122"/>
              </a:rPr>
              <a:t>，并选择系数</a:t>
            </a:r>
            <a:r>
              <a:rPr lang="en-US" altLang="zh-CN" dirty="0">
                <a:latin typeface="思源黑体 CN" panose="020B0500000000000000" pitchFamily="34" charset="-122"/>
                <a:ea typeface="思源黑体 CN" panose="020B0500000000000000" pitchFamily="34" charset="-122"/>
              </a:rPr>
              <a:t>a</a:t>
            </a:r>
            <a:r>
              <a:rPr lang="zh-CN" altLang="en-US" dirty="0">
                <a:latin typeface="思源黑体 CN" panose="020B0500000000000000" pitchFamily="34" charset="-122"/>
                <a:ea typeface="思源黑体 CN" panose="020B0500000000000000" pitchFamily="34" charset="-122"/>
              </a:rPr>
              <a:t>与</a:t>
            </a:r>
            <a:r>
              <a:rPr lang="en-US" altLang="zh-CN" dirty="0">
                <a:latin typeface="思源黑体 CN" panose="020B0500000000000000" pitchFamily="34" charset="-122"/>
                <a:ea typeface="思源黑体 CN" panose="020B0500000000000000" pitchFamily="34" charset="-122"/>
              </a:rPr>
              <a:t>b</a:t>
            </a:r>
            <a:r>
              <a:rPr lang="zh-CN" altLang="en-US" dirty="0">
                <a:latin typeface="思源黑体 CN" panose="020B0500000000000000" pitchFamily="34" charset="-122"/>
                <a:ea typeface="思源黑体 CN" panose="020B0500000000000000" pitchFamily="34" charset="-122"/>
              </a:rPr>
              <a:t>，</a:t>
            </a:r>
            <a:endParaRPr lang="en-US" altLang="zh-CN" dirty="0">
              <a:latin typeface="思源黑体 CN" panose="020B0500000000000000" pitchFamily="34" charset="-122"/>
              <a:ea typeface="思源黑体 CN" panose="020B0500000000000000" pitchFamily="34" charset="-122"/>
            </a:endParaRPr>
          </a:p>
          <a:p>
            <a:r>
              <a:rPr lang="zh-CN" altLang="en-US" b="0" i="0" dirty="0">
                <a:solidFill>
                  <a:srgbClr val="191B1F"/>
                </a:solidFill>
                <a:effectLst/>
                <a:latin typeface="思源黑体 CN" panose="020B0500000000000000" pitchFamily="34" charset="-122"/>
                <a:ea typeface="思源黑体 CN" panose="020B0500000000000000" pitchFamily="34" charset="-122"/>
              </a:rPr>
              <a:t>让</a:t>
            </a:r>
            <a:r>
              <a:rPr lang="en-US" altLang="zh-CN" b="0" i="0" dirty="0">
                <a:solidFill>
                  <a:srgbClr val="191B1F"/>
                </a:solidFill>
                <a:effectLst/>
                <a:latin typeface="思源黑体 CN" panose="020B0500000000000000" pitchFamily="34" charset="-122"/>
                <a:ea typeface="思源黑体 CN" panose="020B0500000000000000" pitchFamily="34" charset="-122"/>
              </a:rPr>
              <a:t>Corr(U,V)</a:t>
            </a:r>
            <a:r>
              <a:rPr lang="zh-CN" altLang="en-US" b="0" i="0" dirty="0">
                <a:solidFill>
                  <a:srgbClr val="191B1F"/>
                </a:solidFill>
                <a:effectLst/>
                <a:latin typeface="思源黑体 CN" panose="020B0500000000000000" pitchFamily="34" charset="-122"/>
                <a:ea typeface="思源黑体 CN" panose="020B0500000000000000" pitchFamily="34" charset="-122"/>
              </a:rPr>
              <a:t>尽可能大。</a:t>
            </a:r>
          </a:p>
        </p:txBody>
      </p:sp>
      <p:sp>
        <p:nvSpPr>
          <p:cNvPr id="11" name="文本框 10">
            <a:extLst>
              <a:ext uri="{FF2B5EF4-FFF2-40B4-BE49-F238E27FC236}">
                <a16:creationId xmlns:a16="http://schemas.microsoft.com/office/drawing/2014/main" id="{8EC0F066-EFD0-CC3B-E193-1BD30981C9B5}"/>
              </a:ext>
            </a:extLst>
          </p:cNvPr>
          <p:cNvSpPr txBox="1"/>
          <p:nvPr/>
        </p:nvSpPr>
        <p:spPr>
          <a:xfrm>
            <a:off x="345328" y="4972946"/>
            <a:ext cx="5232511" cy="646331"/>
          </a:xfrm>
          <a:prstGeom prst="rect">
            <a:avLst/>
          </a:prstGeom>
          <a:noFill/>
        </p:spPr>
        <p:txBody>
          <a:bodyPr wrap="square">
            <a:spAutoFit/>
          </a:bodyPr>
          <a:lstStyle/>
          <a:p>
            <a:r>
              <a:rPr lang="zh-CN" altLang="en-US" dirty="0">
                <a:latin typeface="思源黑体 CN" panose="020B0500000000000000" pitchFamily="34" charset="-122"/>
                <a:ea typeface="思源黑体 CN" panose="020B0500000000000000" pitchFamily="34" charset="-122"/>
              </a:rPr>
              <a:t>目标：找出变量以怎样的比例协同变化时，</a:t>
            </a:r>
            <a:endParaRPr lang="en-US" altLang="zh-CN" dirty="0">
              <a:latin typeface="思源黑体 CN" panose="020B0500000000000000" pitchFamily="34" charset="-122"/>
              <a:ea typeface="思源黑体 CN" panose="020B0500000000000000" pitchFamily="34" charset="-122"/>
            </a:endParaRPr>
          </a:p>
          <a:p>
            <a:r>
              <a:rPr lang="zh-CN" altLang="en-US" dirty="0">
                <a:solidFill>
                  <a:srgbClr val="191B1F"/>
                </a:solidFill>
                <a:latin typeface="思源黑体 CN" panose="020B0500000000000000" pitchFamily="34" charset="-122"/>
                <a:ea typeface="思源黑体 CN" panose="020B0500000000000000" pitchFamily="34" charset="-122"/>
              </a:rPr>
              <a:t>它们与另一组变量的关联性最强。</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0213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495819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典型相关分析（</a:t>
            </a:r>
            <a:r>
              <a:rPr lang="en-US" altLang="zh-CN" b="1" dirty="0">
                <a:latin typeface="Arial"/>
                <a:ea typeface="微软雅黑"/>
              </a:rPr>
              <a:t>CCA</a:t>
            </a:r>
            <a:r>
              <a:rPr lang="zh-CN" altLang="en-US" b="1" dirty="0">
                <a:latin typeface="Arial"/>
                <a:ea typeface="微软雅黑"/>
              </a:rPr>
              <a:t>）</a:t>
            </a:r>
            <a:r>
              <a:rPr lang="en-US" altLang="zh-CN" b="1" dirty="0">
                <a:latin typeface="Arial"/>
                <a:ea typeface="微软雅黑"/>
              </a:rPr>
              <a:t>——UV</a:t>
            </a:r>
            <a:r>
              <a:rPr lang="zh-CN" altLang="en-US" b="1" dirty="0">
                <a:latin typeface="Arial"/>
                <a:ea typeface="微软雅黑"/>
              </a:rPr>
              <a:t>选择</a:t>
            </a:r>
            <a:endParaRPr kumimoji="0" lang="zh-CN" altLang="en-US" sz="2400" b="1" i="0" u="none" strike="noStrike" kern="1200" cap="none" spc="0" normalizeH="0" baseline="0" noProof="0" dirty="0">
              <a:ln>
                <a:noFill/>
              </a:ln>
              <a:effectLst/>
              <a:uLnTx/>
              <a:uFillTx/>
              <a:latin typeface="Arial"/>
              <a:ea typeface="微软雅黑"/>
              <a:cs typeface="+mn-cs"/>
            </a:endParaRPr>
          </a:p>
        </p:txBody>
      </p:sp>
      <p:graphicFrame>
        <p:nvGraphicFramePr>
          <p:cNvPr id="5" name="表格 4">
            <a:extLst>
              <a:ext uri="{FF2B5EF4-FFF2-40B4-BE49-F238E27FC236}">
                <a16:creationId xmlns:a16="http://schemas.microsoft.com/office/drawing/2014/main" id="{00B81E95-D45B-6A81-4C93-B78B1D942D05}"/>
              </a:ext>
            </a:extLst>
          </p:cNvPr>
          <p:cNvGraphicFramePr>
            <a:graphicFrameLocks noGrp="1"/>
          </p:cNvGraphicFramePr>
          <p:nvPr>
            <p:extLst>
              <p:ext uri="{D42A27DB-BD31-4B8C-83A1-F6EECF244321}">
                <p14:modId xmlns:p14="http://schemas.microsoft.com/office/powerpoint/2010/main" val="1648596280"/>
              </p:ext>
            </p:extLst>
          </p:nvPr>
        </p:nvGraphicFramePr>
        <p:xfrm>
          <a:off x="6597792" y="1752409"/>
          <a:ext cx="5337104" cy="4267200"/>
        </p:xfrm>
        <a:graphic>
          <a:graphicData uri="http://schemas.openxmlformats.org/drawingml/2006/table">
            <a:tbl>
              <a:tblPr firstRow="1" bandRow="1">
                <a:tableStyleId>{5C22544A-7EE6-4342-B048-85BDC9FD1C3A}</a:tableStyleId>
              </a:tblPr>
              <a:tblGrid>
                <a:gridCol w="3086423">
                  <a:extLst>
                    <a:ext uri="{9D8B030D-6E8A-4147-A177-3AD203B41FA5}">
                      <a16:colId xmlns:a16="http://schemas.microsoft.com/office/drawing/2014/main" val="1233309483"/>
                    </a:ext>
                  </a:extLst>
                </a:gridCol>
                <a:gridCol w="2250681">
                  <a:extLst>
                    <a:ext uri="{9D8B030D-6E8A-4147-A177-3AD203B41FA5}">
                      <a16:colId xmlns:a16="http://schemas.microsoft.com/office/drawing/2014/main" val="364836020"/>
                    </a:ext>
                  </a:extLst>
                </a:gridCol>
              </a:tblGrid>
              <a:tr h="2938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思源黑体 CN" panose="020B0500000000000000" pitchFamily="34" charset="-122"/>
                          <a:ea typeface="思源黑体 CN" panose="020B0500000000000000" pitchFamily="34" charset="-122"/>
                        </a:rPr>
                        <a:t>保留</a:t>
                      </a:r>
                      <a:endParaRPr lang="zh-CN" altLang="en-US" sz="140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solidFill>
                            <a:schemeClr val="tx1"/>
                          </a:solidFill>
                          <a:latin typeface="思源黑体 CN" panose="020B0500000000000000" pitchFamily="34" charset="-122"/>
                          <a:ea typeface="思源黑体 CN" panose="020B0500000000000000" pitchFamily="34" charset="-122"/>
                        </a:rPr>
                        <a:t>解释</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3776371"/>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type_of_breast_surgery</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手术类型</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0469492"/>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思源黑体 CN" panose="020B0500000000000000" pitchFamily="34" charset="-122"/>
                          <a:ea typeface="思源黑体 CN" panose="020B0500000000000000" pitchFamily="34" charset="-122"/>
                        </a:rPr>
                        <a:t>cellularity</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癌细胞密度</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4406853"/>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hormone_therapy</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激素疗法</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9519854"/>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radio_therapy</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放射疗法</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5641016"/>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neoplasm_histologic_grade</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肿瘤分级</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5631332"/>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tumor_size</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肿瘤大小</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0393730"/>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tumor_stage</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肿瘤分期</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3247417"/>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age_at_diagnosis</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就症年龄</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2460864"/>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lymph_nodes_examined_positive</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淋巴结检查阳性</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441348"/>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nottingham_prognostic_index</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预后指数</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9367248"/>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overall_survival_months</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总生存月数</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43200714"/>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overall_survival</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是否存活</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2015707"/>
                  </a:ext>
                </a:extLst>
              </a:tr>
              <a:tr h="2938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err="1">
                          <a:latin typeface="思源黑体 CN" panose="020B0500000000000000" pitchFamily="34" charset="-122"/>
                          <a:ea typeface="思源黑体 CN" panose="020B0500000000000000" pitchFamily="34" charset="-122"/>
                        </a:rPr>
                        <a:t>death_from_cancer</a:t>
                      </a:r>
                      <a:endParaRPr lang="en-US" altLang="zh-CN" sz="1400" dirty="0">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dirty="0">
                          <a:latin typeface="思源黑体 CN" panose="020B0500000000000000" pitchFamily="34" charset="-122"/>
                          <a:ea typeface="思源黑体 CN" panose="020B0500000000000000" pitchFamily="34" charset="-122"/>
                        </a:rPr>
                        <a:t>是否死于癌症</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96113"/>
                  </a:ext>
                </a:extLst>
              </a:tr>
            </a:tbl>
          </a:graphicData>
        </a:graphic>
      </p:graphicFrame>
      <p:sp>
        <p:nvSpPr>
          <p:cNvPr id="7" name="文本框 6">
            <a:extLst>
              <a:ext uri="{FF2B5EF4-FFF2-40B4-BE49-F238E27FC236}">
                <a16:creationId xmlns:a16="http://schemas.microsoft.com/office/drawing/2014/main" id="{931619CD-26DA-A90C-2AFB-2EE89DC39591}"/>
              </a:ext>
            </a:extLst>
          </p:cNvPr>
          <p:cNvSpPr txBox="1"/>
          <p:nvPr/>
        </p:nvSpPr>
        <p:spPr>
          <a:xfrm>
            <a:off x="9039720" y="1106078"/>
            <a:ext cx="453248" cy="646331"/>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latin typeface="Arial"/>
                <a:ea typeface="微软雅黑"/>
              </a:rPr>
              <a:t>V</a:t>
            </a:r>
            <a:endParaRPr kumimoji="0" lang="zh-CN" altLang="en-US" sz="3600" b="1" i="0" u="none" strike="noStrike" kern="1200" cap="none" spc="0" normalizeH="0" baseline="0" noProof="0" dirty="0">
              <a:ln>
                <a:noFill/>
              </a:ln>
              <a:effectLst/>
              <a:uLnTx/>
              <a:uFillTx/>
              <a:latin typeface="Arial"/>
              <a:ea typeface="微软雅黑"/>
              <a:cs typeface="+mn-cs"/>
            </a:endParaRPr>
          </a:p>
        </p:txBody>
      </p:sp>
      <p:sp>
        <p:nvSpPr>
          <p:cNvPr id="12" name="文本框 11">
            <a:extLst>
              <a:ext uri="{FF2B5EF4-FFF2-40B4-BE49-F238E27FC236}">
                <a16:creationId xmlns:a16="http://schemas.microsoft.com/office/drawing/2014/main" id="{CDDCF441-6E1B-FECA-6491-89E50CADC3BF}"/>
              </a:ext>
            </a:extLst>
          </p:cNvPr>
          <p:cNvSpPr txBox="1"/>
          <p:nvPr/>
        </p:nvSpPr>
        <p:spPr>
          <a:xfrm>
            <a:off x="7349633" y="6215405"/>
            <a:ext cx="4049887" cy="276999"/>
          </a:xfrm>
          <a:prstGeom prst="rect">
            <a:avLst/>
          </a:prstGeom>
          <a:noFill/>
        </p:spPr>
        <p:txBody>
          <a:bodyPr wrap="square">
            <a:spAutoFit/>
          </a:bodyPr>
          <a:lstStyle/>
          <a:p>
            <a:r>
              <a:rPr lang="zh-CN" altLang="en-US" sz="1200" dirty="0">
                <a:latin typeface="思源黑体 CN" panose="020B0500000000000000" pitchFamily="34" charset="-122"/>
                <a:ea typeface="思源黑体 CN" panose="020B0500000000000000" pitchFamily="34" charset="-122"/>
              </a:rPr>
              <a:t>剔除分子分型和</a:t>
            </a:r>
            <a:r>
              <a:rPr lang="en-US" altLang="zh-CN" sz="1200" dirty="0">
                <a:latin typeface="思源黑体 CN" panose="020B0500000000000000" pitchFamily="34" charset="-122"/>
                <a:ea typeface="思源黑体 CN" panose="020B0500000000000000" pitchFamily="34" charset="-122"/>
              </a:rPr>
              <a:t>/</a:t>
            </a:r>
            <a:r>
              <a:rPr lang="zh-CN" altLang="en-US" sz="1200" dirty="0">
                <a:latin typeface="思源黑体 CN" panose="020B0500000000000000" pitchFamily="34" charset="-122"/>
                <a:ea typeface="思源黑体 CN" panose="020B0500000000000000" pitchFamily="34" charset="-122"/>
              </a:rPr>
              <a:t>编码字段，避免从临床</a:t>
            </a:r>
            <a:r>
              <a:rPr lang="en-US" altLang="zh-CN" sz="1200" dirty="0">
                <a:latin typeface="思源黑体 CN" panose="020B0500000000000000" pitchFamily="34" charset="-122"/>
                <a:ea typeface="思源黑体 CN" panose="020B0500000000000000" pitchFamily="34" charset="-122"/>
              </a:rPr>
              <a:t>CCA</a:t>
            </a:r>
            <a:r>
              <a:rPr lang="zh-CN" altLang="en-US" sz="1200" dirty="0">
                <a:latin typeface="思源黑体 CN" panose="020B0500000000000000" pitchFamily="34" charset="-122"/>
                <a:ea typeface="思源黑体 CN" panose="020B0500000000000000" pitchFamily="34" charset="-122"/>
              </a:rPr>
              <a:t>变成分型</a:t>
            </a:r>
            <a:r>
              <a:rPr lang="en-US" altLang="zh-CN" sz="1200" dirty="0">
                <a:latin typeface="思源黑体 CN" panose="020B0500000000000000" pitchFamily="34" charset="-122"/>
                <a:ea typeface="思源黑体 CN" panose="020B0500000000000000" pitchFamily="34" charset="-122"/>
              </a:rPr>
              <a:t>CCA</a:t>
            </a:r>
            <a:endParaRPr lang="zh-CN" altLang="en-US" sz="1200" b="0" i="0" dirty="0">
              <a:solidFill>
                <a:srgbClr val="191B1F"/>
              </a:solidFill>
              <a:effectLst/>
              <a:latin typeface="思源黑体 CN" panose="020B0500000000000000" pitchFamily="34" charset="-122"/>
              <a:ea typeface="思源黑体 CN" panose="020B0500000000000000" pitchFamily="34" charset="-122"/>
            </a:endParaRPr>
          </a:p>
        </p:txBody>
      </p:sp>
      <p:sp>
        <p:nvSpPr>
          <p:cNvPr id="16" name="文本框 15">
            <a:extLst>
              <a:ext uri="{FF2B5EF4-FFF2-40B4-BE49-F238E27FC236}">
                <a16:creationId xmlns:a16="http://schemas.microsoft.com/office/drawing/2014/main" id="{9CA4006C-A2B6-1F41-EBBC-958C15E4BABE}"/>
              </a:ext>
            </a:extLst>
          </p:cNvPr>
          <p:cNvSpPr txBox="1"/>
          <p:nvPr/>
        </p:nvSpPr>
        <p:spPr>
          <a:xfrm>
            <a:off x="2694912" y="1697545"/>
            <a:ext cx="453248" cy="646331"/>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latin typeface="Arial"/>
                <a:ea typeface="微软雅黑"/>
              </a:rPr>
              <a:t>U</a:t>
            </a:r>
            <a:endParaRPr kumimoji="0" lang="zh-CN" altLang="en-US" sz="3600" b="1" i="0" u="none" strike="noStrike" kern="1200" cap="none" spc="0" normalizeH="0" baseline="0" noProof="0" dirty="0">
              <a:ln>
                <a:noFill/>
              </a:ln>
              <a:effectLst/>
              <a:uLnTx/>
              <a:uFillTx/>
              <a:latin typeface="Arial"/>
              <a:ea typeface="微软雅黑"/>
              <a:cs typeface="+mn-cs"/>
            </a:endParaRPr>
          </a:p>
        </p:txBody>
      </p:sp>
      <p:sp>
        <p:nvSpPr>
          <p:cNvPr id="17" name="文本框 16">
            <a:extLst>
              <a:ext uri="{FF2B5EF4-FFF2-40B4-BE49-F238E27FC236}">
                <a16:creationId xmlns:a16="http://schemas.microsoft.com/office/drawing/2014/main" id="{36CB4558-41AB-9941-6B17-7D6C12C92130}"/>
              </a:ext>
            </a:extLst>
          </p:cNvPr>
          <p:cNvSpPr txBox="1"/>
          <p:nvPr/>
        </p:nvSpPr>
        <p:spPr>
          <a:xfrm>
            <a:off x="710000" y="3009628"/>
            <a:ext cx="5132352" cy="646331"/>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effectLst/>
                <a:uLnTx/>
                <a:uFillTx/>
                <a:latin typeface="Arial"/>
                <a:ea typeface="微软雅黑"/>
                <a:cs typeface="+mn-cs"/>
              </a:rPr>
              <a:t>U=</a:t>
            </a:r>
            <a:r>
              <a:rPr lang="en-US" altLang="zh-CN" sz="3600" b="1" dirty="0" err="1">
                <a:latin typeface="Arial"/>
                <a:ea typeface="微软雅黑"/>
              </a:rPr>
              <a:t>ME_brown+ME_red</a:t>
            </a:r>
            <a:endParaRPr kumimoji="0" lang="zh-CN" altLang="en-US" sz="3600" b="1" i="0" u="none" strike="noStrike" kern="1200" cap="none" spc="0" normalizeH="0" baseline="0" noProof="0" dirty="0">
              <a:ln>
                <a:noFill/>
              </a:ln>
              <a:effectLst/>
              <a:uLnTx/>
              <a:uFillTx/>
              <a:latin typeface="Arial"/>
              <a:ea typeface="微软雅黑"/>
              <a:cs typeface="+mn-cs"/>
            </a:endParaRPr>
          </a:p>
        </p:txBody>
      </p:sp>
      <p:sp>
        <p:nvSpPr>
          <p:cNvPr id="18" name="文本框 17">
            <a:extLst>
              <a:ext uri="{FF2B5EF4-FFF2-40B4-BE49-F238E27FC236}">
                <a16:creationId xmlns:a16="http://schemas.microsoft.com/office/drawing/2014/main" id="{BB19C2F5-F357-2FB5-D82D-C2BCA624A9EB}"/>
              </a:ext>
            </a:extLst>
          </p:cNvPr>
          <p:cNvSpPr txBox="1"/>
          <p:nvPr/>
        </p:nvSpPr>
        <p:spPr>
          <a:xfrm>
            <a:off x="710000" y="3977251"/>
            <a:ext cx="4049887" cy="276999"/>
          </a:xfrm>
          <a:prstGeom prst="rect">
            <a:avLst/>
          </a:prstGeom>
          <a:noFill/>
        </p:spPr>
        <p:txBody>
          <a:bodyPr wrap="square">
            <a:spAutoFit/>
          </a:bodyPr>
          <a:lstStyle/>
          <a:p>
            <a:r>
              <a:rPr lang="zh-CN" altLang="en-US" sz="1200" dirty="0">
                <a:latin typeface="思源黑体 CN" panose="020B0500000000000000" pitchFamily="34" charset="-122"/>
                <a:ea typeface="思源黑体 CN" panose="020B0500000000000000" pitchFamily="34" charset="-122"/>
              </a:rPr>
              <a:t>其中</a:t>
            </a:r>
            <a:r>
              <a:rPr lang="en-US" altLang="zh-CN" sz="1200" dirty="0">
                <a:latin typeface="思源黑体 CN" panose="020B0500000000000000" pitchFamily="34" charset="-122"/>
                <a:ea typeface="思源黑体 CN" panose="020B0500000000000000" pitchFamily="34" charset="-122"/>
              </a:rPr>
              <a:t>ME</a:t>
            </a:r>
            <a:r>
              <a:rPr lang="zh-CN" altLang="en-US" sz="1200" dirty="0">
                <a:latin typeface="思源黑体 CN" panose="020B0500000000000000" pitchFamily="34" charset="-122"/>
                <a:ea typeface="思源黑体 CN" panose="020B0500000000000000" pitchFamily="34" charset="-122"/>
              </a:rPr>
              <a:t>用</a:t>
            </a:r>
            <a:r>
              <a:rPr lang="en-US" altLang="zh-CN" sz="1200" dirty="0">
                <a:latin typeface="思源黑体 CN" panose="020B0500000000000000" pitchFamily="34" charset="-122"/>
                <a:ea typeface="思源黑体 CN" panose="020B0500000000000000" pitchFamily="34" charset="-122"/>
              </a:rPr>
              <a:t>top20 hub genes</a:t>
            </a:r>
            <a:r>
              <a:rPr lang="zh-CN" altLang="en-US" sz="1200" dirty="0">
                <a:latin typeface="思源黑体 CN" panose="020B0500000000000000" pitchFamily="34" charset="-122"/>
                <a:ea typeface="思源黑体 CN" panose="020B0500000000000000" pitchFamily="34" charset="-122"/>
              </a:rPr>
              <a:t>的</a:t>
            </a:r>
            <a:r>
              <a:rPr lang="en-US" altLang="zh-CN" sz="1200" dirty="0">
                <a:latin typeface="思源黑体 CN" panose="020B0500000000000000" pitchFamily="34" charset="-122"/>
                <a:ea typeface="思源黑体 CN" panose="020B0500000000000000" pitchFamily="34" charset="-122"/>
              </a:rPr>
              <a:t>PC1</a:t>
            </a:r>
            <a:r>
              <a:rPr lang="zh-CN" altLang="en-US" sz="1200" dirty="0">
                <a:latin typeface="思源黑体 CN" panose="020B0500000000000000" pitchFamily="34" charset="-122"/>
                <a:ea typeface="思源黑体 CN" panose="020B0500000000000000" pitchFamily="34" charset="-122"/>
              </a:rPr>
              <a:t>近似</a:t>
            </a:r>
            <a:endParaRPr lang="zh-CN" altLang="en-US" sz="1200" b="0" i="0" dirty="0">
              <a:solidFill>
                <a:srgbClr val="191B1F"/>
              </a:solidFill>
              <a:effectLst/>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09407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数据处理</a:t>
            </a:r>
            <a:r>
              <a:rPr lang="zh-CN" altLang="en-US" b="1" dirty="0">
                <a:solidFill>
                  <a:schemeClr val="bg1">
                    <a:lumMod val="85000"/>
                  </a:schemeClr>
                </a:solidFill>
                <a:latin typeface="Arial"/>
                <a:ea typeface="微软雅黑"/>
              </a:rPr>
              <a:t>    描述性统计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重要变量概述（连续）</a:t>
            </a:r>
            <a:endParaRPr kumimoji="0" lang="zh-CN" altLang="en-US" sz="2400" b="1" i="0" u="none" strike="noStrike" kern="1200" cap="none" spc="0" normalizeH="0" baseline="0" noProof="0" dirty="0">
              <a:ln>
                <a:noFill/>
              </a:ln>
              <a:effectLst/>
              <a:uLnTx/>
              <a:uFillTx/>
              <a:latin typeface="Arial"/>
              <a:ea typeface="微软雅黑"/>
              <a:cs typeface="+mn-cs"/>
            </a:endParaRPr>
          </a:p>
        </p:txBody>
      </p:sp>
      <p:graphicFrame>
        <p:nvGraphicFramePr>
          <p:cNvPr id="8" name="表格 7"/>
          <p:cNvGraphicFramePr>
            <a:graphicFrameLocks noGrp="1"/>
          </p:cNvGraphicFramePr>
          <p:nvPr/>
        </p:nvGraphicFramePr>
        <p:xfrm>
          <a:off x="442914" y="1764394"/>
          <a:ext cx="10720954" cy="4393205"/>
        </p:xfrm>
        <a:graphic>
          <a:graphicData uri="http://schemas.openxmlformats.org/drawingml/2006/table">
            <a:tbl>
              <a:tblPr firstRow="1" bandRow="1">
                <a:tableStyleId>{5C22544A-7EE6-4342-B048-85BDC9FD1C3A}</a:tableStyleId>
              </a:tblPr>
              <a:tblGrid>
                <a:gridCol w="2899295">
                  <a:extLst>
                    <a:ext uri="{9D8B030D-6E8A-4147-A177-3AD203B41FA5}">
                      <a16:colId xmlns:a16="http://schemas.microsoft.com/office/drawing/2014/main" val="944835540"/>
                    </a:ext>
                  </a:extLst>
                </a:gridCol>
                <a:gridCol w="7821659">
                  <a:extLst>
                    <a:ext uri="{9D8B030D-6E8A-4147-A177-3AD203B41FA5}">
                      <a16:colId xmlns:a16="http://schemas.microsoft.com/office/drawing/2014/main" val="896980133"/>
                    </a:ext>
                  </a:extLst>
                </a:gridCol>
              </a:tblGrid>
              <a:tr h="622609">
                <a:tc>
                  <a:txBody>
                    <a:bodyPr/>
                    <a:lstStyle/>
                    <a:p>
                      <a:pPr algn="ctr"/>
                      <a:r>
                        <a:rPr lang="zh-CN" altLang="en-US" sz="3200" dirty="0"/>
                        <a:t>变量</a:t>
                      </a:r>
                    </a:p>
                  </a:txBody>
                  <a:tcPr/>
                </a:tc>
                <a:tc>
                  <a:txBody>
                    <a:bodyPr/>
                    <a:lstStyle/>
                    <a:p>
                      <a:pPr algn="ctr"/>
                      <a:r>
                        <a:rPr lang="zh-CN" altLang="en-US" sz="3200" dirty="0"/>
                        <a:t>含义</a:t>
                      </a:r>
                    </a:p>
                  </a:txBody>
                  <a:tcPr/>
                </a:tc>
                <a:extLst>
                  <a:ext uri="{0D108BD9-81ED-4DB2-BD59-A6C34878D82A}">
                    <a16:rowId xmlns:a16="http://schemas.microsoft.com/office/drawing/2014/main" val="205320666"/>
                  </a:ext>
                </a:extLst>
              </a:tr>
              <a:tr h="622609">
                <a:tc>
                  <a:txBody>
                    <a:bodyPr/>
                    <a:lstStyle/>
                    <a:p>
                      <a:pPr algn="ctr"/>
                      <a:r>
                        <a:rPr lang="en-US" altLang="zh-CN" sz="1800" dirty="0" err="1"/>
                        <a:t>age_at_diagnosis</a:t>
                      </a:r>
                      <a:endParaRPr lang="zh-CN" altLang="en-US" sz="1800" dirty="0"/>
                    </a:p>
                  </a:txBody>
                  <a:tcPr/>
                </a:tc>
                <a:tc>
                  <a:txBody>
                    <a:bodyPr/>
                    <a:lstStyle/>
                    <a:p>
                      <a:pPr algn="ctr"/>
                      <a:r>
                        <a:rPr lang="zh-CN" altLang="en-US" sz="2400" dirty="0"/>
                        <a:t>诊断时患者的年龄</a:t>
                      </a:r>
                    </a:p>
                  </a:txBody>
                  <a:tcPr/>
                </a:tc>
                <a:extLst>
                  <a:ext uri="{0D108BD9-81ED-4DB2-BD59-A6C34878D82A}">
                    <a16:rowId xmlns:a16="http://schemas.microsoft.com/office/drawing/2014/main" val="2896110736"/>
                  </a:ext>
                </a:extLst>
              </a:tr>
              <a:tr h="622609">
                <a:tc>
                  <a:txBody>
                    <a:bodyPr/>
                    <a:lstStyle/>
                    <a:p>
                      <a:pPr algn="ctr"/>
                      <a:r>
                        <a:rPr lang="en-US" altLang="zh-CN" sz="1800" kern="1200" dirty="0" err="1">
                          <a:solidFill>
                            <a:schemeClr val="dk1"/>
                          </a:solidFill>
                          <a:effectLst/>
                          <a:latin typeface="+mn-lt"/>
                          <a:ea typeface="+mn-ea"/>
                          <a:cs typeface="+mn-cs"/>
                        </a:rPr>
                        <a:t>lymph_nodes_examined_positive</a:t>
                      </a:r>
                      <a:endParaRPr lang="zh-CN" altLang="en-US" sz="1800" dirty="0"/>
                    </a:p>
                  </a:txBody>
                  <a:tcPr/>
                </a:tc>
                <a:tc>
                  <a:txBody>
                    <a:bodyPr/>
                    <a:lstStyle/>
                    <a:p>
                      <a:pPr algn="ctr"/>
                      <a:r>
                        <a:rPr lang="zh-CN" altLang="en-US" sz="2400" dirty="0"/>
                        <a:t>被癌细胞侵袭的淋巴结数</a:t>
                      </a:r>
                    </a:p>
                  </a:txBody>
                  <a:tcPr/>
                </a:tc>
                <a:extLst>
                  <a:ext uri="{0D108BD9-81ED-4DB2-BD59-A6C34878D82A}">
                    <a16:rowId xmlns:a16="http://schemas.microsoft.com/office/drawing/2014/main" val="3187188949"/>
                  </a:ext>
                </a:extLst>
              </a:tr>
              <a:tr h="622609">
                <a:tc>
                  <a:txBody>
                    <a:bodyPr/>
                    <a:lstStyle/>
                    <a:p>
                      <a:pPr algn="ctr"/>
                      <a:r>
                        <a:rPr lang="en-US" altLang="zh-CN" sz="1800" kern="1200" dirty="0" err="1">
                          <a:solidFill>
                            <a:schemeClr val="dk1"/>
                          </a:solidFill>
                          <a:effectLst/>
                          <a:latin typeface="+mn-lt"/>
                          <a:ea typeface="+mn-ea"/>
                          <a:cs typeface="+mn-cs"/>
                        </a:rPr>
                        <a:t>mutation_count</a:t>
                      </a:r>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solidFill>
                            <a:schemeClr val="dk1"/>
                          </a:solidFill>
                          <a:effectLst/>
                          <a:latin typeface="+mn-lt"/>
                          <a:ea typeface="+mn-ea"/>
                          <a:cs typeface="+mn-cs"/>
                        </a:rPr>
                        <a:t>有相关突变的基因数目</a:t>
                      </a:r>
                      <a:endParaRPr lang="zh-CN" altLang="en-US" sz="2400" dirty="0"/>
                    </a:p>
                  </a:txBody>
                  <a:tcPr/>
                </a:tc>
                <a:extLst>
                  <a:ext uri="{0D108BD9-81ED-4DB2-BD59-A6C34878D82A}">
                    <a16:rowId xmlns:a16="http://schemas.microsoft.com/office/drawing/2014/main" val="3865511514"/>
                  </a:ext>
                </a:extLst>
              </a:tr>
              <a:tr h="622609">
                <a:tc>
                  <a:txBody>
                    <a:bodyPr/>
                    <a:lstStyle/>
                    <a:p>
                      <a:pPr algn="ctr"/>
                      <a:r>
                        <a:rPr lang="en-US" altLang="zh-CN" sz="1800" kern="1200" dirty="0" err="1">
                          <a:solidFill>
                            <a:schemeClr val="dk1"/>
                          </a:solidFill>
                          <a:effectLst/>
                          <a:latin typeface="+mn-lt"/>
                          <a:ea typeface="+mn-ea"/>
                          <a:cs typeface="+mn-cs"/>
                        </a:rPr>
                        <a:t>nottingham_prognostic_index</a:t>
                      </a:r>
                      <a:endParaRPr lang="zh-CN" altLang="en-US" sz="1800" dirty="0"/>
                    </a:p>
                  </a:txBody>
                  <a:tcPr/>
                </a:tc>
                <a:tc>
                  <a:txBody>
                    <a:bodyPr/>
                    <a:lstStyle/>
                    <a:p>
                      <a:pPr algn="ctr"/>
                      <a:r>
                        <a:rPr lang="zh-CN" altLang="en-US" sz="2400" dirty="0"/>
                        <a:t>诺丁汉预后指数</a:t>
                      </a:r>
                    </a:p>
                  </a:txBody>
                  <a:tcPr/>
                </a:tc>
                <a:extLst>
                  <a:ext uri="{0D108BD9-81ED-4DB2-BD59-A6C34878D82A}">
                    <a16:rowId xmlns:a16="http://schemas.microsoft.com/office/drawing/2014/main" val="715905880"/>
                  </a:ext>
                </a:extLst>
              </a:tr>
              <a:tr h="622609">
                <a:tc>
                  <a:txBody>
                    <a:bodyPr/>
                    <a:lstStyle/>
                    <a:p>
                      <a:pPr algn="ctr"/>
                      <a:r>
                        <a:rPr lang="en-US" altLang="zh-CN" sz="1800" kern="1200" dirty="0" err="1">
                          <a:solidFill>
                            <a:schemeClr val="dk1"/>
                          </a:solidFill>
                          <a:effectLst/>
                          <a:latin typeface="+mn-lt"/>
                          <a:ea typeface="+mn-ea"/>
                          <a:cs typeface="+mn-cs"/>
                        </a:rPr>
                        <a:t>overall_survival_months</a:t>
                      </a:r>
                      <a:endParaRPr lang="zh-CN" altLang="en-US" sz="1800" dirty="0"/>
                    </a:p>
                  </a:txBody>
                  <a:tcPr/>
                </a:tc>
                <a:tc>
                  <a:txBody>
                    <a:bodyPr/>
                    <a:lstStyle/>
                    <a:p>
                      <a:pPr algn="ctr"/>
                      <a:r>
                        <a:rPr lang="zh-CN" altLang="zh-CN" sz="2400" kern="1200" dirty="0">
                          <a:solidFill>
                            <a:schemeClr val="dk1"/>
                          </a:solidFill>
                          <a:effectLst/>
                          <a:latin typeface="+mn-lt"/>
                          <a:ea typeface="+mn-ea"/>
                          <a:cs typeface="+mn-cs"/>
                        </a:rPr>
                        <a:t>从治疗到死亡的时长（单位：月）</a:t>
                      </a:r>
                      <a:endParaRPr lang="zh-CN" altLang="en-US" sz="2400" dirty="0"/>
                    </a:p>
                  </a:txBody>
                  <a:tcPr/>
                </a:tc>
                <a:extLst>
                  <a:ext uri="{0D108BD9-81ED-4DB2-BD59-A6C34878D82A}">
                    <a16:rowId xmlns:a16="http://schemas.microsoft.com/office/drawing/2014/main" val="737016643"/>
                  </a:ext>
                </a:extLst>
              </a:tr>
              <a:tr h="622609">
                <a:tc>
                  <a:txBody>
                    <a:bodyPr/>
                    <a:lstStyle/>
                    <a:p>
                      <a:pPr algn="ctr"/>
                      <a:r>
                        <a:rPr lang="en-US" altLang="zh-CN" sz="1800" kern="1200" dirty="0" err="1">
                          <a:solidFill>
                            <a:schemeClr val="dk1"/>
                          </a:solidFill>
                          <a:effectLst/>
                          <a:latin typeface="+mn-lt"/>
                          <a:ea typeface="+mn-ea"/>
                          <a:cs typeface="+mn-cs"/>
                        </a:rPr>
                        <a:t>tumor_size</a:t>
                      </a:r>
                      <a:endParaRPr lang="zh-CN" altLang="en-US" sz="1800" dirty="0"/>
                    </a:p>
                  </a:txBody>
                  <a:tcPr/>
                </a:tc>
                <a:tc>
                  <a:txBody>
                    <a:bodyPr/>
                    <a:lstStyle/>
                    <a:p>
                      <a:pPr algn="ctr"/>
                      <a:r>
                        <a:rPr lang="zh-CN" altLang="zh-CN" sz="2400" kern="1200" dirty="0">
                          <a:solidFill>
                            <a:schemeClr val="dk1"/>
                          </a:solidFill>
                          <a:effectLst/>
                          <a:latin typeface="+mn-lt"/>
                          <a:ea typeface="+mn-ea"/>
                          <a:cs typeface="+mn-cs"/>
                        </a:rPr>
                        <a:t>通过成像技术测量的肿瘤大小</a:t>
                      </a:r>
                      <a:r>
                        <a:rPr lang="zh-CN" altLang="en-US" sz="2400" kern="1200" dirty="0">
                          <a:solidFill>
                            <a:schemeClr val="dk1"/>
                          </a:solidFill>
                          <a:effectLst/>
                          <a:latin typeface="+mn-lt"/>
                          <a:ea typeface="+mn-ea"/>
                          <a:cs typeface="+mn-cs"/>
                        </a:rPr>
                        <a:t>（单位：毫米）</a:t>
                      </a:r>
                      <a:endParaRPr lang="zh-CN" altLang="en-US" sz="2400" dirty="0"/>
                    </a:p>
                  </a:txBody>
                  <a:tcPr/>
                </a:tc>
                <a:extLst>
                  <a:ext uri="{0D108BD9-81ED-4DB2-BD59-A6C34878D82A}">
                    <a16:rowId xmlns:a16="http://schemas.microsoft.com/office/drawing/2014/main" val="2676414291"/>
                  </a:ext>
                </a:extLst>
              </a:tr>
            </a:tbl>
          </a:graphicData>
        </a:graphic>
      </p:graphicFrame>
      <p:sp>
        <p:nvSpPr>
          <p:cNvPr id="2" name="矩形 1"/>
          <p:cNvSpPr/>
          <p:nvPr/>
        </p:nvSpPr>
        <p:spPr>
          <a:xfrm>
            <a:off x="3583576" y="1011739"/>
            <a:ext cx="7580291" cy="369332"/>
          </a:xfrm>
          <a:prstGeom prst="rect">
            <a:avLst/>
          </a:prstGeom>
        </p:spPr>
        <p:txBody>
          <a:bodyPr wrap="square">
            <a:spAutoFit/>
          </a:bodyPr>
          <a:lstStyle/>
          <a:p>
            <a:r>
              <a:rPr lang="en-US" altLang="zh-CN" dirty="0">
                <a:solidFill>
                  <a:srgbClr val="0F1115"/>
                </a:solidFill>
                <a:latin typeface="quote-cjk-patch"/>
              </a:rPr>
              <a:t>NPI = 0.2 × </a:t>
            </a:r>
            <a:r>
              <a:rPr lang="zh-CN" altLang="en-US" dirty="0">
                <a:solidFill>
                  <a:srgbClr val="0F1115"/>
                </a:solidFill>
                <a:latin typeface="quote-cjk-patch"/>
              </a:rPr>
              <a:t>肿瘤大小</a:t>
            </a:r>
            <a:r>
              <a:rPr lang="en-US" altLang="zh-CN" dirty="0">
                <a:solidFill>
                  <a:srgbClr val="0F1115"/>
                </a:solidFill>
                <a:latin typeface="quote-cjk-patch"/>
              </a:rPr>
              <a:t>(cm) + </a:t>
            </a:r>
            <a:r>
              <a:rPr lang="zh-CN" altLang="en-US" dirty="0">
                <a:solidFill>
                  <a:srgbClr val="0F1115"/>
                </a:solidFill>
                <a:latin typeface="quote-cjk-patch"/>
              </a:rPr>
              <a:t>组织学分级</a:t>
            </a:r>
            <a:r>
              <a:rPr lang="en-US" altLang="zh-CN" dirty="0">
                <a:solidFill>
                  <a:srgbClr val="0F1115"/>
                </a:solidFill>
                <a:latin typeface="quote-cjk-patch"/>
              </a:rPr>
              <a:t>(1-3) + </a:t>
            </a:r>
            <a:r>
              <a:rPr lang="zh-CN" altLang="en-US" dirty="0">
                <a:solidFill>
                  <a:srgbClr val="0F1115"/>
                </a:solidFill>
                <a:latin typeface="quote-cjk-patch"/>
              </a:rPr>
              <a:t>淋巴结状态</a:t>
            </a:r>
            <a:r>
              <a:rPr lang="en-US" altLang="zh-CN" dirty="0">
                <a:solidFill>
                  <a:srgbClr val="0F1115"/>
                </a:solidFill>
                <a:latin typeface="quote-cjk-patch"/>
              </a:rPr>
              <a:t>(1-3)</a:t>
            </a:r>
            <a:endParaRPr lang="zh-CN" altLang="en-US" dirty="0"/>
          </a:p>
        </p:txBody>
      </p:sp>
    </p:spTree>
    <p:extLst>
      <p:ext uri="{BB962C8B-B14F-4D97-AF65-F5344CB8AC3E}">
        <p14:creationId xmlns:p14="http://schemas.microsoft.com/office/powerpoint/2010/main" val="40433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495819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典型相关分析（</a:t>
            </a:r>
            <a:r>
              <a:rPr lang="en-US" altLang="zh-CN" b="1" dirty="0">
                <a:latin typeface="Arial"/>
                <a:ea typeface="微软雅黑"/>
              </a:rPr>
              <a:t>CCA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结果</a:t>
            </a:r>
            <a:endParaRPr kumimoji="0" lang="zh-CN" altLang="en-US" sz="2400" b="1" i="0" u="none" strike="noStrike" kern="1200" cap="none" spc="0" normalizeH="0" baseline="0" noProof="0" dirty="0">
              <a:ln>
                <a:noFill/>
              </a:ln>
              <a:effectLst/>
              <a:uLnTx/>
              <a:uFillTx/>
              <a:latin typeface="Arial"/>
              <a:ea typeface="微软雅黑"/>
              <a:cs typeface="+mn-cs"/>
            </a:endParaRPr>
          </a:p>
        </p:txBody>
      </p:sp>
      <p:graphicFrame>
        <p:nvGraphicFramePr>
          <p:cNvPr id="3" name="表格 2">
            <a:extLst>
              <a:ext uri="{FF2B5EF4-FFF2-40B4-BE49-F238E27FC236}">
                <a16:creationId xmlns:a16="http://schemas.microsoft.com/office/drawing/2014/main" id="{EF80213F-ECFD-9054-5D99-6E52DC2BE5B3}"/>
              </a:ext>
            </a:extLst>
          </p:cNvPr>
          <p:cNvGraphicFramePr>
            <a:graphicFrameLocks noGrp="1"/>
          </p:cNvGraphicFramePr>
          <p:nvPr>
            <p:extLst>
              <p:ext uri="{D42A27DB-BD31-4B8C-83A1-F6EECF244321}">
                <p14:modId xmlns:p14="http://schemas.microsoft.com/office/powerpoint/2010/main" val="228543394"/>
              </p:ext>
            </p:extLst>
          </p:nvPr>
        </p:nvGraphicFramePr>
        <p:xfrm>
          <a:off x="442914" y="1764396"/>
          <a:ext cx="2466848" cy="741680"/>
        </p:xfrm>
        <a:graphic>
          <a:graphicData uri="http://schemas.openxmlformats.org/drawingml/2006/table">
            <a:tbl>
              <a:tblPr firstRow="1" bandRow="1">
                <a:tableStyleId>{5C22544A-7EE6-4342-B048-85BDC9FD1C3A}</a:tableStyleId>
              </a:tblPr>
              <a:tblGrid>
                <a:gridCol w="1233424">
                  <a:extLst>
                    <a:ext uri="{9D8B030D-6E8A-4147-A177-3AD203B41FA5}">
                      <a16:colId xmlns:a16="http://schemas.microsoft.com/office/drawing/2014/main" val="1291730067"/>
                    </a:ext>
                  </a:extLst>
                </a:gridCol>
                <a:gridCol w="1233424">
                  <a:extLst>
                    <a:ext uri="{9D8B030D-6E8A-4147-A177-3AD203B41FA5}">
                      <a16:colId xmlns:a16="http://schemas.microsoft.com/office/drawing/2014/main" val="2798263330"/>
                    </a:ext>
                  </a:extLst>
                </a:gridCol>
              </a:tblGrid>
              <a:tr h="370840">
                <a:tc>
                  <a:txBody>
                    <a:bodyPr/>
                    <a:lstStyle/>
                    <a:p>
                      <a:r>
                        <a:rPr lang="en-US" altLang="zh-CN" b="0" dirty="0">
                          <a:solidFill>
                            <a:schemeClr val="tx1"/>
                          </a:solidFill>
                          <a:latin typeface="思源黑体 CN" panose="020B0500000000000000" pitchFamily="34" charset="-122"/>
                          <a:ea typeface="思源黑体 CN" panose="020B0500000000000000" pitchFamily="34" charset="-122"/>
                        </a:rPr>
                        <a:t>CV1</a:t>
                      </a:r>
                      <a:endParaRPr lang="zh-CN" altLang="en-US" b="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a:solidFill>
                            <a:schemeClr val="tx1"/>
                          </a:solidFill>
                          <a:latin typeface="思源黑体 CN" panose="020B0500000000000000" pitchFamily="34" charset="-122"/>
                          <a:ea typeface="思源黑体 CN" panose="020B0500000000000000" pitchFamily="34" charset="-122"/>
                        </a:rPr>
                        <a:t>0.657203</a:t>
                      </a:r>
                      <a:endParaRPr lang="zh-CN" altLang="en-US" b="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7117576"/>
                  </a:ext>
                </a:extLst>
              </a:tr>
              <a:tr h="370840">
                <a:tc>
                  <a:txBody>
                    <a:bodyPr/>
                    <a:lstStyle/>
                    <a:p>
                      <a:r>
                        <a:rPr lang="en-US" altLang="zh-CN" b="0" dirty="0">
                          <a:solidFill>
                            <a:schemeClr val="tx1"/>
                          </a:solidFill>
                          <a:latin typeface="思源黑体 CN" panose="020B0500000000000000" pitchFamily="34" charset="-122"/>
                          <a:ea typeface="思源黑体 CN" panose="020B0500000000000000" pitchFamily="34" charset="-122"/>
                        </a:rPr>
                        <a:t>CV2</a:t>
                      </a:r>
                      <a:endParaRPr lang="zh-CN" altLang="en-US" b="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a:solidFill>
                            <a:schemeClr val="tx1"/>
                          </a:solidFill>
                          <a:latin typeface="思源黑体 CN" panose="020B0500000000000000" pitchFamily="34" charset="-122"/>
                          <a:ea typeface="思源黑体 CN" panose="020B0500000000000000" pitchFamily="34" charset="-122"/>
                        </a:rPr>
                        <a:t>0.369796</a:t>
                      </a:r>
                      <a:endParaRPr lang="zh-CN" altLang="en-US" b="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544778"/>
                  </a:ext>
                </a:extLst>
              </a:tr>
            </a:tbl>
          </a:graphicData>
        </a:graphic>
      </p:graphicFrame>
      <p:sp>
        <p:nvSpPr>
          <p:cNvPr id="6" name="文本框 5">
            <a:extLst>
              <a:ext uri="{FF2B5EF4-FFF2-40B4-BE49-F238E27FC236}">
                <a16:creationId xmlns:a16="http://schemas.microsoft.com/office/drawing/2014/main" id="{12FB2E56-3329-414B-25DF-EB303A1E50B7}"/>
              </a:ext>
            </a:extLst>
          </p:cNvPr>
          <p:cNvSpPr txBox="1"/>
          <p:nvPr/>
        </p:nvSpPr>
        <p:spPr>
          <a:xfrm>
            <a:off x="3694176" y="1904923"/>
            <a:ext cx="7034784" cy="369332"/>
          </a:xfrm>
          <a:prstGeom prst="rect">
            <a:avLst/>
          </a:prstGeom>
          <a:noFill/>
        </p:spPr>
        <p:txBody>
          <a:bodyPr wrap="square">
            <a:spAutoFit/>
          </a:bodyPr>
          <a:lstStyle/>
          <a:p>
            <a:r>
              <a:rPr lang="zh-CN" altLang="en-US" dirty="0"/>
              <a:t>→  表达模块（</a:t>
            </a:r>
            <a:r>
              <a:rPr lang="en-US" altLang="zh-CN" dirty="0"/>
              <a:t>brown</a:t>
            </a:r>
            <a:r>
              <a:rPr lang="zh-CN" altLang="en-US" dirty="0"/>
              <a:t>和</a:t>
            </a:r>
            <a:r>
              <a:rPr lang="en-US" altLang="zh-CN" dirty="0"/>
              <a:t>red</a:t>
            </a:r>
            <a:r>
              <a:rPr lang="zh-CN" altLang="en-US" dirty="0"/>
              <a:t>）与临床表现整体之间存在强相关结构</a:t>
            </a:r>
          </a:p>
        </p:txBody>
      </p:sp>
      <p:graphicFrame>
        <p:nvGraphicFramePr>
          <p:cNvPr id="9" name="表格 8">
            <a:extLst>
              <a:ext uri="{FF2B5EF4-FFF2-40B4-BE49-F238E27FC236}">
                <a16:creationId xmlns:a16="http://schemas.microsoft.com/office/drawing/2014/main" id="{D01A95BB-7C98-1154-9317-14AA38D69100}"/>
              </a:ext>
            </a:extLst>
          </p:cNvPr>
          <p:cNvGraphicFramePr>
            <a:graphicFrameLocks noGrp="1"/>
          </p:cNvGraphicFramePr>
          <p:nvPr>
            <p:extLst>
              <p:ext uri="{D42A27DB-BD31-4B8C-83A1-F6EECF244321}">
                <p14:modId xmlns:p14="http://schemas.microsoft.com/office/powerpoint/2010/main" val="3379141753"/>
              </p:ext>
            </p:extLst>
          </p:nvPr>
        </p:nvGraphicFramePr>
        <p:xfrm>
          <a:off x="442913" y="2656724"/>
          <a:ext cx="5295646" cy="1308036"/>
        </p:xfrm>
        <a:graphic>
          <a:graphicData uri="http://schemas.openxmlformats.org/drawingml/2006/table">
            <a:tbl>
              <a:tblPr>
                <a:tableStyleId>{5C22544A-7EE6-4342-B048-85BDC9FD1C3A}</a:tableStyleId>
              </a:tblPr>
              <a:tblGrid>
                <a:gridCol w="2073029">
                  <a:extLst>
                    <a:ext uri="{9D8B030D-6E8A-4147-A177-3AD203B41FA5}">
                      <a16:colId xmlns:a16="http://schemas.microsoft.com/office/drawing/2014/main" val="486447758"/>
                    </a:ext>
                  </a:extLst>
                </a:gridCol>
                <a:gridCol w="1413428">
                  <a:extLst>
                    <a:ext uri="{9D8B030D-6E8A-4147-A177-3AD203B41FA5}">
                      <a16:colId xmlns:a16="http://schemas.microsoft.com/office/drawing/2014/main" val="3710341209"/>
                    </a:ext>
                  </a:extLst>
                </a:gridCol>
                <a:gridCol w="1809189">
                  <a:extLst>
                    <a:ext uri="{9D8B030D-6E8A-4147-A177-3AD203B41FA5}">
                      <a16:colId xmlns:a16="http://schemas.microsoft.com/office/drawing/2014/main" val="2653043673"/>
                    </a:ext>
                  </a:extLst>
                </a:gridCol>
              </a:tblGrid>
              <a:tr h="436012">
                <a:tc>
                  <a:txBody>
                    <a:bodyPr/>
                    <a:lstStyle/>
                    <a:p>
                      <a:pPr algn="l" fontAlgn="t"/>
                      <a:r>
                        <a:rPr lang="en-US" sz="1400" b="0" u="none" strike="noStrike" dirty="0" err="1">
                          <a:effectLst/>
                        </a:rPr>
                        <a:t>X_feature</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400" b="0" u="none" strike="noStrike" dirty="0">
                          <a:effectLst/>
                        </a:rPr>
                        <a:t>weight_CV1</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400" b="0" u="none" strike="noStrike" dirty="0">
                          <a:effectLst/>
                        </a:rPr>
                        <a:t>abs_weight_CV1</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7547404"/>
                  </a:ext>
                </a:extLst>
              </a:tr>
              <a:tr h="436012">
                <a:tc>
                  <a:txBody>
                    <a:bodyPr/>
                    <a:lstStyle/>
                    <a:p>
                      <a:pPr algn="l" fontAlgn="b"/>
                      <a:r>
                        <a:rPr lang="en-US" sz="1400" b="0" u="none" strike="noStrike" dirty="0" err="1">
                          <a:effectLst/>
                        </a:rPr>
                        <a:t>ME_brown</a:t>
                      </a:r>
                      <a:r>
                        <a:rPr lang="en-US" sz="1400" b="0" u="none" strike="noStrike" dirty="0">
                          <a:effectLst/>
                        </a:rPr>
                        <a:t>(PC1_hubs)</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400" b="0" u="none" strike="noStrike" dirty="0">
                          <a:effectLst/>
                        </a:rPr>
                        <a:t>0.747089089</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400" b="0" u="none" strike="noStrike" dirty="0">
                          <a:effectLst/>
                        </a:rPr>
                        <a:t>0.747089089</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1892424"/>
                  </a:ext>
                </a:extLst>
              </a:tr>
              <a:tr h="436012">
                <a:tc>
                  <a:txBody>
                    <a:bodyPr/>
                    <a:lstStyle/>
                    <a:p>
                      <a:pPr algn="l" fontAlgn="b"/>
                      <a:r>
                        <a:rPr lang="en-US" sz="1400" b="0" u="none" strike="noStrike" dirty="0" err="1">
                          <a:effectLst/>
                        </a:rPr>
                        <a:t>ME_red</a:t>
                      </a:r>
                      <a:r>
                        <a:rPr lang="en-US" sz="1400" b="0" u="none" strike="noStrike" dirty="0">
                          <a:effectLst/>
                        </a:rPr>
                        <a:t>(PC1_hubs)</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400" b="0" u="none" strike="noStrike" dirty="0">
                          <a:effectLst/>
                        </a:rPr>
                        <a:t>-0.664723922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400" b="0" u="none" strike="noStrike" dirty="0">
                          <a:effectLst/>
                        </a:rPr>
                        <a:t>0.664723922</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7244372"/>
                  </a:ext>
                </a:extLst>
              </a:tr>
            </a:tbl>
          </a:graphicData>
        </a:graphic>
      </p:graphicFrame>
      <p:sp>
        <p:nvSpPr>
          <p:cNvPr id="11" name="文本框 10">
            <a:extLst>
              <a:ext uri="{FF2B5EF4-FFF2-40B4-BE49-F238E27FC236}">
                <a16:creationId xmlns:a16="http://schemas.microsoft.com/office/drawing/2014/main" id="{78D1BABA-7CDC-C3B7-225A-C0392352E3B4}"/>
              </a:ext>
            </a:extLst>
          </p:cNvPr>
          <p:cNvSpPr txBox="1"/>
          <p:nvPr/>
        </p:nvSpPr>
        <p:spPr>
          <a:xfrm>
            <a:off x="6089594" y="2902511"/>
            <a:ext cx="4499158" cy="646331"/>
          </a:xfrm>
          <a:prstGeom prst="rect">
            <a:avLst/>
          </a:prstGeom>
          <a:noFill/>
        </p:spPr>
        <p:txBody>
          <a:bodyPr wrap="square">
            <a:spAutoFit/>
          </a:bodyPr>
          <a:lstStyle/>
          <a:p>
            <a:r>
              <a:rPr lang="zh-CN" altLang="en-US" dirty="0"/>
              <a:t>→   </a:t>
            </a:r>
            <a:r>
              <a:rPr lang="en-US" altLang="zh-CN" dirty="0"/>
              <a:t>CV1</a:t>
            </a:r>
            <a:r>
              <a:rPr lang="zh-CN" altLang="en-US" dirty="0"/>
              <a:t>是一条</a:t>
            </a:r>
            <a:br>
              <a:rPr lang="zh-CN" altLang="en-US" dirty="0"/>
            </a:br>
            <a:r>
              <a:rPr lang="en-US" altLang="zh-CN" dirty="0"/>
              <a:t>【brown </a:t>
            </a:r>
            <a:r>
              <a:rPr lang="zh-CN" altLang="en-US" dirty="0"/>
              <a:t>模块高 ↔ </a:t>
            </a:r>
            <a:r>
              <a:rPr lang="en-US" altLang="zh-CN" dirty="0"/>
              <a:t>red </a:t>
            </a:r>
            <a:r>
              <a:rPr lang="zh-CN" altLang="en-US" dirty="0"/>
              <a:t>模块低</a:t>
            </a:r>
            <a:r>
              <a:rPr lang="en-US" altLang="zh-CN" dirty="0"/>
              <a:t>】</a:t>
            </a:r>
            <a:r>
              <a:rPr lang="zh-CN" altLang="en-US" dirty="0"/>
              <a:t>的表达轴</a:t>
            </a:r>
          </a:p>
        </p:txBody>
      </p:sp>
      <p:graphicFrame>
        <p:nvGraphicFramePr>
          <p:cNvPr id="13" name="表格 12">
            <a:extLst>
              <a:ext uri="{FF2B5EF4-FFF2-40B4-BE49-F238E27FC236}">
                <a16:creationId xmlns:a16="http://schemas.microsoft.com/office/drawing/2014/main" id="{EB26A44E-B8F7-C76C-F156-0EB9E18E5CFB}"/>
              </a:ext>
            </a:extLst>
          </p:cNvPr>
          <p:cNvGraphicFramePr>
            <a:graphicFrameLocks noGrp="1"/>
          </p:cNvGraphicFramePr>
          <p:nvPr>
            <p:extLst>
              <p:ext uri="{D42A27DB-BD31-4B8C-83A1-F6EECF244321}">
                <p14:modId xmlns:p14="http://schemas.microsoft.com/office/powerpoint/2010/main" val="2785446186"/>
              </p:ext>
            </p:extLst>
          </p:nvPr>
        </p:nvGraphicFramePr>
        <p:xfrm>
          <a:off x="442914" y="4123401"/>
          <a:ext cx="5086298" cy="2580259"/>
        </p:xfrm>
        <a:graphic>
          <a:graphicData uri="http://schemas.openxmlformats.org/drawingml/2006/table">
            <a:tbl>
              <a:tblPr>
                <a:tableStyleId>{5C22544A-7EE6-4342-B048-85BDC9FD1C3A}</a:tableStyleId>
              </a:tblPr>
              <a:tblGrid>
                <a:gridCol w="2975237">
                  <a:extLst>
                    <a:ext uri="{9D8B030D-6E8A-4147-A177-3AD203B41FA5}">
                      <a16:colId xmlns:a16="http://schemas.microsoft.com/office/drawing/2014/main" val="4108089960"/>
                    </a:ext>
                  </a:extLst>
                </a:gridCol>
                <a:gridCol w="925904">
                  <a:extLst>
                    <a:ext uri="{9D8B030D-6E8A-4147-A177-3AD203B41FA5}">
                      <a16:colId xmlns:a16="http://schemas.microsoft.com/office/drawing/2014/main" val="2087830481"/>
                    </a:ext>
                  </a:extLst>
                </a:gridCol>
                <a:gridCol w="1185157">
                  <a:extLst>
                    <a:ext uri="{9D8B030D-6E8A-4147-A177-3AD203B41FA5}">
                      <a16:colId xmlns:a16="http://schemas.microsoft.com/office/drawing/2014/main" val="3964887271"/>
                    </a:ext>
                  </a:extLst>
                </a:gridCol>
              </a:tblGrid>
              <a:tr h="234569">
                <a:tc>
                  <a:txBody>
                    <a:bodyPr/>
                    <a:lstStyle/>
                    <a:p>
                      <a:pPr algn="l" fontAlgn="t"/>
                      <a:r>
                        <a:rPr lang="en-US" sz="1050" u="none" strike="noStrike" dirty="0" err="1">
                          <a:effectLst/>
                        </a:rPr>
                        <a:t>Y_feature</a:t>
                      </a:r>
                      <a:endParaRPr lang="en-US" sz="1050" b="1"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50" u="none" strike="noStrike">
                          <a:effectLst/>
                        </a:rPr>
                        <a:t>weight_CV1</a:t>
                      </a:r>
                      <a:endParaRPr lang="en-US" sz="1050" b="1"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50" u="none" strike="noStrike">
                          <a:effectLst/>
                        </a:rPr>
                        <a:t>abs_weight_CV1</a:t>
                      </a:r>
                      <a:endParaRPr lang="en-US" sz="1050" b="1"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0970112"/>
                  </a:ext>
                </a:extLst>
              </a:tr>
              <a:tr h="234569">
                <a:tc>
                  <a:txBody>
                    <a:bodyPr/>
                    <a:lstStyle/>
                    <a:p>
                      <a:pPr algn="l" fontAlgn="b"/>
                      <a:r>
                        <a:rPr lang="en-US" sz="1050" u="none" strike="noStrike" dirty="0" err="1">
                          <a:effectLst/>
                        </a:rPr>
                        <a:t>neoplasm_histologic_grade</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0.80749304</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0.80749304</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127878"/>
                  </a:ext>
                </a:extLst>
              </a:tr>
              <a:tr h="234569">
                <a:tc>
                  <a:txBody>
                    <a:bodyPr/>
                    <a:lstStyle/>
                    <a:p>
                      <a:pPr algn="l" fontAlgn="b"/>
                      <a:r>
                        <a:rPr lang="en-US" sz="1050" u="none" strike="noStrike">
                          <a:effectLst/>
                        </a:rPr>
                        <a:t>chemotherapy</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0.413132817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0.413132817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292118"/>
                  </a:ext>
                </a:extLst>
              </a:tr>
              <a:tr h="234569">
                <a:tc>
                  <a:txBody>
                    <a:bodyPr/>
                    <a:lstStyle/>
                    <a:p>
                      <a:pPr algn="l" fontAlgn="b"/>
                      <a:r>
                        <a:rPr lang="en-US" sz="1050" u="none" strike="noStrike">
                          <a:effectLst/>
                        </a:rPr>
                        <a:t>hormone_therapy</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-0.328535631</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0.328535631</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7372514"/>
                  </a:ext>
                </a:extLst>
              </a:tr>
              <a:tr h="234569">
                <a:tc>
                  <a:txBody>
                    <a:bodyPr/>
                    <a:lstStyle/>
                    <a:p>
                      <a:pPr algn="l" fontAlgn="b"/>
                      <a:r>
                        <a:rPr lang="en-US" sz="1050" u="none" strike="noStrike" dirty="0" err="1">
                          <a:effectLst/>
                        </a:rPr>
                        <a:t>nottingham_prognostic_index</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-0.120797041</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0.120797041</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547689"/>
                  </a:ext>
                </a:extLst>
              </a:tr>
              <a:tr h="234569">
                <a:tc>
                  <a:txBody>
                    <a:bodyPr/>
                    <a:lstStyle/>
                    <a:p>
                      <a:pPr algn="l" fontAlgn="b"/>
                      <a:r>
                        <a:rPr lang="en-US" sz="1050" u="none" strike="noStrike">
                          <a:effectLst/>
                        </a:rPr>
                        <a:t>overall_survival_months</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-0.111057747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0.111057747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65637"/>
                  </a:ext>
                </a:extLst>
              </a:tr>
              <a:tr h="234569">
                <a:tc>
                  <a:txBody>
                    <a:bodyPr/>
                    <a:lstStyle/>
                    <a:p>
                      <a:pPr algn="l" fontAlgn="b"/>
                      <a:r>
                        <a:rPr lang="en-US" sz="1050" u="none" strike="noStrike">
                          <a:effectLst/>
                        </a:rPr>
                        <a:t>cellularity_High</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0.087569506</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dirty="0">
                          <a:effectLst/>
                        </a:rPr>
                        <a:t>0.087569506</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694979"/>
                  </a:ext>
                </a:extLst>
              </a:tr>
              <a:tr h="234569">
                <a:tc>
                  <a:txBody>
                    <a:bodyPr/>
                    <a:lstStyle/>
                    <a:p>
                      <a:pPr algn="l" fontAlgn="b"/>
                      <a:r>
                        <a:rPr lang="en-US" sz="1050" u="none" strike="noStrike">
                          <a:effectLst/>
                        </a:rPr>
                        <a:t>cellularity_Low</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-0.067742565</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0.067742565</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412605"/>
                  </a:ext>
                </a:extLst>
              </a:tr>
              <a:tr h="234569">
                <a:tc>
                  <a:txBody>
                    <a:bodyPr/>
                    <a:lstStyle/>
                    <a:p>
                      <a:pPr algn="l" fontAlgn="b"/>
                      <a:r>
                        <a:rPr lang="en-US" sz="1050" u="none" strike="noStrike">
                          <a:effectLst/>
                        </a:rPr>
                        <a:t>age_at_diagnosis</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-0.062073189</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0.062073189</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419793"/>
                  </a:ext>
                </a:extLst>
              </a:tr>
              <a:tr h="234569">
                <a:tc>
                  <a:txBody>
                    <a:bodyPr/>
                    <a:lstStyle/>
                    <a:p>
                      <a:pPr algn="l" fontAlgn="b"/>
                      <a:r>
                        <a:rPr lang="en-US" sz="1050" u="none" strike="noStrike" dirty="0">
                          <a:effectLst/>
                        </a:rPr>
                        <a:t>tumor_stage_1.0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-0.060725867</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dirty="0">
                          <a:effectLst/>
                        </a:rPr>
                        <a:t>0.060725867</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1282945"/>
                  </a:ext>
                </a:extLst>
              </a:tr>
              <a:tr h="234569">
                <a:tc>
                  <a:txBody>
                    <a:bodyPr/>
                    <a:lstStyle/>
                    <a:p>
                      <a:pPr algn="l" fontAlgn="b"/>
                      <a:r>
                        <a:rPr lang="en-US" sz="1050" u="none" strike="noStrike" dirty="0" err="1">
                          <a:effectLst/>
                        </a:rPr>
                        <a:t>cellularity_Moderate</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a:effectLst/>
                        </a:rPr>
                        <a:t>-0.057465071</a:t>
                      </a:r>
                      <a:endParaRPr lang="en-US" altLang="zh-CN" sz="1050" b="0" i="0" u="none" strike="noStrike">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altLang="zh-CN" sz="1050" u="none" strike="noStrike" dirty="0">
                          <a:effectLst/>
                        </a:rPr>
                        <a:t>0.057465071</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6475" marR="6475" marT="64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0832556"/>
                  </a:ext>
                </a:extLst>
              </a:tr>
            </a:tbl>
          </a:graphicData>
        </a:graphic>
      </p:graphicFrame>
      <p:sp>
        <p:nvSpPr>
          <p:cNvPr id="15" name="文本框 14">
            <a:extLst>
              <a:ext uri="{FF2B5EF4-FFF2-40B4-BE49-F238E27FC236}">
                <a16:creationId xmlns:a16="http://schemas.microsoft.com/office/drawing/2014/main" id="{AB6D696B-172A-A5D8-1251-A45D57DBF08E}"/>
              </a:ext>
            </a:extLst>
          </p:cNvPr>
          <p:cNvSpPr txBox="1"/>
          <p:nvPr/>
        </p:nvSpPr>
        <p:spPr>
          <a:xfrm>
            <a:off x="5602224" y="5148077"/>
            <a:ext cx="408432" cy="369332"/>
          </a:xfrm>
          <a:prstGeom prst="rect">
            <a:avLst/>
          </a:prstGeom>
          <a:noFill/>
        </p:spPr>
        <p:txBody>
          <a:bodyPr wrap="square">
            <a:spAutoFit/>
          </a:bodyPr>
          <a:lstStyle/>
          <a:p>
            <a:r>
              <a:rPr lang="zh-CN" altLang="en-US" dirty="0"/>
              <a:t>→</a:t>
            </a:r>
          </a:p>
        </p:txBody>
      </p:sp>
      <p:graphicFrame>
        <p:nvGraphicFramePr>
          <p:cNvPr id="20" name="表格 19">
            <a:extLst>
              <a:ext uri="{FF2B5EF4-FFF2-40B4-BE49-F238E27FC236}">
                <a16:creationId xmlns:a16="http://schemas.microsoft.com/office/drawing/2014/main" id="{AF5AC5CC-A943-0FF8-3E91-15CCF3FC77FE}"/>
              </a:ext>
            </a:extLst>
          </p:cNvPr>
          <p:cNvGraphicFramePr>
            <a:graphicFrameLocks noGrp="1"/>
          </p:cNvGraphicFramePr>
          <p:nvPr>
            <p:extLst>
              <p:ext uri="{D42A27DB-BD31-4B8C-83A1-F6EECF244321}">
                <p14:modId xmlns:p14="http://schemas.microsoft.com/office/powerpoint/2010/main" val="3683105902"/>
              </p:ext>
            </p:extLst>
          </p:nvPr>
        </p:nvGraphicFramePr>
        <p:xfrm>
          <a:off x="6065380" y="3958664"/>
          <a:ext cx="6047373" cy="2766060"/>
        </p:xfrm>
        <a:graphic>
          <a:graphicData uri="http://schemas.openxmlformats.org/drawingml/2006/table">
            <a:tbl>
              <a:tblPr/>
              <a:tblGrid>
                <a:gridCol w="2015791">
                  <a:extLst>
                    <a:ext uri="{9D8B030D-6E8A-4147-A177-3AD203B41FA5}">
                      <a16:colId xmlns:a16="http://schemas.microsoft.com/office/drawing/2014/main" val="1466534273"/>
                    </a:ext>
                  </a:extLst>
                </a:gridCol>
                <a:gridCol w="2015791">
                  <a:extLst>
                    <a:ext uri="{9D8B030D-6E8A-4147-A177-3AD203B41FA5}">
                      <a16:colId xmlns:a16="http://schemas.microsoft.com/office/drawing/2014/main" val="3917607581"/>
                    </a:ext>
                  </a:extLst>
                </a:gridCol>
                <a:gridCol w="2015791">
                  <a:extLst>
                    <a:ext uri="{9D8B030D-6E8A-4147-A177-3AD203B41FA5}">
                      <a16:colId xmlns:a16="http://schemas.microsoft.com/office/drawing/2014/main" val="46918741"/>
                    </a:ext>
                  </a:extLst>
                </a:gridCol>
              </a:tblGrid>
              <a:tr h="234253">
                <a:tc>
                  <a:txBody>
                    <a:bodyPr/>
                    <a:lstStyle/>
                    <a:p>
                      <a:r>
                        <a:rPr lang="zh-CN" altLang="en-US" sz="1050" b="0" dirty="0"/>
                        <a:t>临床变量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a:t>CV1 </a:t>
                      </a:r>
                      <a:r>
                        <a:rPr lang="zh-CN" altLang="en-US" sz="1050" b="0"/>
                        <a:t>权重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解读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3786497"/>
                  </a:ext>
                </a:extLst>
              </a:tr>
              <a:tr h="235121">
                <a:tc>
                  <a:txBody>
                    <a:bodyPr/>
                    <a:lstStyle/>
                    <a:p>
                      <a:r>
                        <a:rPr lang="en-US" sz="1050" b="0"/>
                        <a:t>neoplasm_histologic_grade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050" b="0"/>
                        <a:t>+0.81</a:t>
                      </a:r>
                      <a:endParaRPr lang="zh-CN" altLang="en-US" sz="105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肿瘤分级（最强）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180255"/>
                  </a:ext>
                </a:extLst>
              </a:tr>
              <a:tr h="234253">
                <a:tc>
                  <a:txBody>
                    <a:bodyPr/>
                    <a:lstStyle/>
                    <a:p>
                      <a:r>
                        <a:rPr lang="en-US" sz="1050" b="0" dirty="0"/>
                        <a:t>chemotherapy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050" b="0"/>
                        <a:t>+0.41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是否接受化疗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453644"/>
                  </a:ext>
                </a:extLst>
              </a:tr>
              <a:tr h="234253">
                <a:tc>
                  <a:txBody>
                    <a:bodyPr/>
                    <a:lstStyle/>
                    <a:p>
                      <a:r>
                        <a:rPr lang="en-US" sz="1050" b="0"/>
                        <a:t>hormone_therapy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是否激素治疗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1931762"/>
                  </a:ext>
                </a:extLst>
              </a:tr>
              <a:tr h="235121">
                <a:tc>
                  <a:txBody>
                    <a:bodyPr/>
                    <a:lstStyle/>
                    <a:p>
                      <a:r>
                        <a:rPr lang="en-US" sz="1050" b="0"/>
                        <a:t>nottingham_prognostic_index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预后指数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864156"/>
                  </a:ext>
                </a:extLst>
              </a:tr>
              <a:tr h="235121">
                <a:tc>
                  <a:txBody>
                    <a:bodyPr/>
                    <a:lstStyle/>
                    <a:p>
                      <a:r>
                        <a:rPr lang="en-US" sz="1050" b="0"/>
                        <a:t>overall_survival_months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总生存期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5979214"/>
                  </a:ext>
                </a:extLst>
              </a:tr>
              <a:tr h="234253">
                <a:tc>
                  <a:txBody>
                    <a:bodyPr/>
                    <a:lstStyle/>
                    <a:p>
                      <a:r>
                        <a:rPr lang="en-US" sz="1050" b="0"/>
                        <a:t>cellularity_High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050" b="0"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高肿瘤细胞密度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772"/>
                  </a:ext>
                </a:extLst>
              </a:tr>
              <a:tr h="234253">
                <a:tc>
                  <a:txBody>
                    <a:bodyPr/>
                    <a:lstStyle/>
                    <a:p>
                      <a:r>
                        <a:rPr lang="en-US" sz="1050" b="0"/>
                        <a:t>cellularity_Low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低细胞密度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5027805"/>
                  </a:ext>
                </a:extLst>
              </a:tr>
              <a:tr h="234253">
                <a:tc>
                  <a:txBody>
                    <a:bodyPr/>
                    <a:lstStyle/>
                    <a:p>
                      <a:r>
                        <a:rPr lang="en-US" sz="1050" b="0"/>
                        <a:t>age_at_diagnosis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年龄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6642653"/>
                  </a:ext>
                </a:extLst>
              </a:tr>
              <a:tr h="234253">
                <a:tc>
                  <a:txBody>
                    <a:bodyPr/>
                    <a:lstStyle/>
                    <a:p>
                      <a:r>
                        <a:rPr lang="en-US" sz="1050" b="0"/>
                        <a:t>tumor_stage_1.0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早期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952152"/>
                  </a:ext>
                </a:extLst>
              </a:tr>
              <a:tr h="235121">
                <a:tc>
                  <a:txBody>
                    <a:bodyPr/>
                    <a:lstStyle/>
                    <a:p>
                      <a:r>
                        <a:rPr lang="en-US" sz="1050" b="0"/>
                        <a:t>cellularity_Moderate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a:t>−</a:t>
                      </a:r>
                      <a:r>
                        <a:rPr lang="en-US" altLang="zh-CN" sz="1050" b="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050" b="0" dirty="0"/>
                        <a:t>中等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9140207"/>
                  </a:ext>
                </a:extLst>
              </a:tr>
            </a:tbl>
          </a:graphicData>
        </a:graphic>
      </p:graphicFrame>
    </p:spTree>
    <p:extLst>
      <p:ext uri="{BB962C8B-B14F-4D97-AF65-F5344CB8AC3E}">
        <p14:creationId xmlns:p14="http://schemas.microsoft.com/office/powerpoint/2010/main" val="3615273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a:t>
            </a:r>
            <a:r>
              <a:rPr lang="zh-CN" altLang="en-US" b="1" dirty="0">
                <a:solidFill>
                  <a:prstClr val="black"/>
                </a:solidFill>
                <a:latin typeface="Arial"/>
                <a:ea typeface="微软雅黑"/>
              </a:rPr>
              <a:t>关联分析</a:t>
            </a:r>
            <a:r>
              <a:rPr kumimoji="0" lang="zh-CN" altLang="en-US" sz="2400" b="1" i="0" u="none" strike="noStrike" kern="1200" cap="none" spc="0" normalizeH="0" baseline="0" noProof="0" dirty="0">
                <a:ln>
                  <a:noFill/>
                </a:ln>
                <a:solidFill>
                  <a:prstClr val="black"/>
                </a:solidFill>
                <a:effectLst/>
                <a:uLnTx/>
                <a:uFillTx/>
                <a:latin typeface="Arial"/>
                <a:ea typeface="微软雅黑"/>
                <a:cs typeface="+mn-cs"/>
              </a:rPr>
              <a:t>    </a:t>
            </a:r>
            <a:r>
              <a:rPr lang="zh-CN" altLang="en-US" b="1" dirty="0">
                <a:solidFill>
                  <a:schemeClr val="bg1">
                    <a:lumMod val="85000"/>
                  </a:schemeClr>
                </a:solidFill>
                <a:latin typeface="Arial"/>
                <a:ea typeface="微软雅黑"/>
              </a:rPr>
              <a:t>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CAC4CD11-C0A9-6CB4-0660-BD18C1D09FD7}"/>
              </a:ext>
            </a:extLst>
          </p:cNvPr>
          <p:cNvSpPr txBox="1"/>
          <p:nvPr/>
        </p:nvSpPr>
        <p:spPr>
          <a:xfrm>
            <a:off x="345328" y="1011742"/>
            <a:ext cx="495819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典型相关分析（</a:t>
            </a:r>
            <a:r>
              <a:rPr lang="en-US" altLang="zh-CN" b="1" dirty="0">
                <a:latin typeface="Arial"/>
                <a:ea typeface="微软雅黑"/>
              </a:rPr>
              <a:t>CCA</a:t>
            </a:r>
            <a:r>
              <a:rPr lang="zh-CN" altLang="en-US" b="1" dirty="0">
                <a:latin typeface="Arial"/>
                <a:ea typeface="微软雅黑"/>
              </a:rPr>
              <a:t>）</a:t>
            </a:r>
            <a:r>
              <a:rPr lang="en-US" altLang="zh-CN" b="1" dirty="0">
                <a:latin typeface="Arial"/>
                <a:ea typeface="微软雅黑"/>
              </a:rPr>
              <a:t>——</a:t>
            </a:r>
            <a:r>
              <a:rPr lang="zh-CN" altLang="en-US" b="1" dirty="0">
                <a:latin typeface="Arial"/>
                <a:ea typeface="微软雅黑"/>
              </a:rPr>
              <a:t>结果</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3" name="矩形 2">
            <a:extLst>
              <a:ext uri="{FF2B5EF4-FFF2-40B4-BE49-F238E27FC236}">
                <a16:creationId xmlns:a16="http://schemas.microsoft.com/office/drawing/2014/main" id="{06957026-2B88-223E-BD23-DDF49228E76F}"/>
              </a:ext>
            </a:extLst>
          </p:cNvPr>
          <p:cNvSpPr/>
          <p:nvPr/>
        </p:nvSpPr>
        <p:spPr>
          <a:xfrm>
            <a:off x="793353" y="2359015"/>
            <a:ext cx="10655808" cy="213354"/>
          </a:xfrm>
          <a:prstGeom prst="rect">
            <a:avLst/>
          </a:prstGeom>
          <a:gradFill>
            <a:gsLst>
              <a:gs pos="0">
                <a:srgbClr val="FF0000"/>
              </a:gs>
              <a:gs pos="100000">
                <a:schemeClr val="bg2">
                  <a:lumMod val="50000"/>
                </a:scheme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665E199-F737-419F-EEFF-81317C245A37}"/>
              </a:ext>
            </a:extLst>
          </p:cNvPr>
          <p:cNvSpPr txBox="1"/>
          <p:nvPr/>
        </p:nvSpPr>
        <p:spPr>
          <a:xfrm>
            <a:off x="8633460" y="1779798"/>
            <a:ext cx="281570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Arial"/>
                <a:ea typeface="微软雅黑"/>
              </a:rPr>
              <a:t>(0.75)  Brown   </a:t>
            </a:r>
            <a:r>
              <a:rPr lang="zh-CN" altLang="en-US" b="1" dirty="0">
                <a:latin typeface="Arial"/>
                <a:ea typeface="微软雅黑"/>
              </a:rPr>
              <a:t>→</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6" name="文本框 5">
            <a:extLst>
              <a:ext uri="{FF2B5EF4-FFF2-40B4-BE49-F238E27FC236}">
                <a16:creationId xmlns:a16="http://schemas.microsoft.com/office/drawing/2014/main" id="{955E0E10-E2E7-E378-BDB1-57ACF98F78C3}"/>
              </a:ext>
            </a:extLst>
          </p:cNvPr>
          <p:cNvSpPr txBox="1"/>
          <p:nvPr/>
        </p:nvSpPr>
        <p:spPr>
          <a:xfrm>
            <a:off x="789326" y="1779797"/>
            <a:ext cx="2571094"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  </a:t>
            </a:r>
            <a:r>
              <a:rPr lang="en-US" altLang="zh-CN" b="1" dirty="0">
                <a:latin typeface="Arial"/>
                <a:ea typeface="微软雅黑"/>
              </a:rPr>
              <a:t>Red  (-0.66)   </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8" name="文本框 7">
            <a:extLst>
              <a:ext uri="{FF2B5EF4-FFF2-40B4-BE49-F238E27FC236}">
                <a16:creationId xmlns:a16="http://schemas.microsoft.com/office/drawing/2014/main" id="{B3001A9D-CCD5-771F-0BD1-B6766E0BFC8E}"/>
              </a:ext>
            </a:extLst>
          </p:cNvPr>
          <p:cNvSpPr txBox="1"/>
          <p:nvPr/>
        </p:nvSpPr>
        <p:spPr>
          <a:xfrm>
            <a:off x="5686508" y="1779797"/>
            <a:ext cx="81898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Arial"/>
                <a:ea typeface="微软雅黑"/>
              </a:rPr>
              <a:t>CV1</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10" name="文本框 9">
            <a:extLst>
              <a:ext uri="{FF2B5EF4-FFF2-40B4-BE49-F238E27FC236}">
                <a16:creationId xmlns:a16="http://schemas.microsoft.com/office/drawing/2014/main" id="{FEE9FC4C-4201-4159-4083-76E9BC938C17}"/>
              </a:ext>
            </a:extLst>
          </p:cNvPr>
          <p:cNvSpPr txBox="1"/>
          <p:nvPr/>
        </p:nvSpPr>
        <p:spPr>
          <a:xfrm>
            <a:off x="7224819" y="2689921"/>
            <a:ext cx="4179737" cy="1477328"/>
          </a:xfrm>
          <a:prstGeom prst="rect">
            <a:avLst/>
          </a:prstGeom>
          <a:noFill/>
        </p:spPr>
        <p:txBody>
          <a:bodyPr wrap="square">
            <a:spAutoFit/>
          </a:bodyPr>
          <a:lstStyle/>
          <a:p>
            <a:r>
              <a:rPr lang="en-US" altLang="zh-CN" dirty="0"/>
              <a:t>CV1 </a:t>
            </a:r>
            <a:r>
              <a:rPr lang="zh-CN" altLang="en-US" dirty="0"/>
              <a:t>正方向（</a:t>
            </a:r>
            <a:r>
              <a:rPr lang="en-US" altLang="zh-CN" dirty="0"/>
              <a:t>brown</a:t>
            </a:r>
            <a:r>
              <a:rPr lang="zh-CN" altLang="en-US" dirty="0"/>
              <a:t>）对应的临床特征：</a:t>
            </a:r>
          </a:p>
          <a:p>
            <a:r>
              <a:rPr lang="zh-CN" altLang="en-US" dirty="0"/>
              <a:t>组织学分级高</a:t>
            </a:r>
          </a:p>
          <a:p>
            <a:r>
              <a:rPr lang="zh-CN" altLang="en-US" dirty="0"/>
              <a:t>更可能接受化疗</a:t>
            </a:r>
          </a:p>
          <a:p>
            <a:r>
              <a:rPr lang="zh-CN" altLang="en-US" dirty="0"/>
              <a:t>高肿瘤细胞密度</a:t>
            </a:r>
            <a:endParaRPr lang="en-US" altLang="zh-CN" dirty="0"/>
          </a:p>
          <a:p>
            <a:r>
              <a:rPr lang="en-US" altLang="zh-CN" dirty="0"/>
              <a:t>……</a:t>
            </a:r>
            <a:endParaRPr lang="zh-CN" altLang="en-US" dirty="0"/>
          </a:p>
        </p:txBody>
      </p:sp>
      <p:sp>
        <p:nvSpPr>
          <p:cNvPr id="11" name="文本框 10">
            <a:extLst>
              <a:ext uri="{FF2B5EF4-FFF2-40B4-BE49-F238E27FC236}">
                <a16:creationId xmlns:a16="http://schemas.microsoft.com/office/drawing/2014/main" id="{C5D0DB1A-277A-BCB0-D8A8-87BB03AD70EC}"/>
              </a:ext>
            </a:extLst>
          </p:cNvPr>
          <p:cNvSpPr txBox="1"/>
          <p:nvPr/>
        </p:nvSpPr>
        <p:spPr>
          <a:xfrm>
            <a:off x="789326" y="2743061"/>
            <a:ext cx="4179737" cy="1477328"/>
          </a:xfrm>
          <a:prstGeom prst="rect">
            <a:avLst/>
          </a:prstGeom>
          <a:noFill/>
        </p:spPr>
        <p:txBody>
          <a:bodyPr wrap="square">
            <a:spAutoFit/>
          </a:bodyPr>
          <a:lstStyle/>
          <a:p>
            <a:r>
              <a:rPr lang="en-US" altLang="zh-CN" dirty="0"/>
              <a:t>CV1 </a:t>
            </a:r>
            <a:r>
              <a:rPr lang="zh-CN" altLang="en-US" dirty="0"/>
              <a:t>负方向（</a:t>
            </a:r>
            <a:r>
              <a:rPr lang="en-US" altLang="zh-CN" dirty="0"/>
              <a:t>red</a:t>
            </a:r>
            <a:r>
              <a:rPr lang="zh-CN" altLang="en-US" dirty="0"/>
              <a:t>）对应的临床特征：</a:t>
            </a:r>
          </a:p>
          <a:p>
            <a:r>
              <a:rPr lang="zh-CN" altLang="en-US" dirty="0"/>
              <a:t>激素治疗</a:t>
            </a:r>
          </a:p>
          <a:p>
            <a:r>
              <a:rPr lang="zh-CN" altLang="en-US" dirty="0"/>
              <a:t>更长的总生存期更早期</a:t>
            </a:r>
          </a:p>
          <a:p>
            <a:r>
              <a:rPr lang="zh-CN" altLang="en-US" dirty="0"/>
              <a:t>低细胞密度</a:t>
            </a:r>
            <a:endParaRPr lang="en-US" altLang="zh-CN" dirty="0"/>
          </a:p>
          <a:p>
            <a:r>
              <a:rPr lang="en-US" altLang="zh-CN" dirty="0"/>
              <a:t>……</a:t>
            </a:r>
            <a:endParaRPr lang="zh-CN" altLang="en-US" dirty="0"/>
          </a:p>
        </p:txBody>
      </p:sp>
      <p:sp>
        <p:nvSpPr>
          <p:cNvPr id="14" name="文本框 13">
            <a:extLst>
              <a:ext uri="{FF2B5EF4-FFF2-40B4-BE49-F238E27FC236}">
                <a16:creationId xmlns:a16="http://schemas.microsoft.com/office/drawing/2014/main" id="{55FB4C31-F6A6-F071-F6E8-6A2516E60BFC}"/>
              </a:ext>
            </a:extLst>
          </p:cNvPr>
          <p:cNvSpPr txBox="1"/>
          <p:nvPr/>
        </p:nvSpPr>
        <p:spPr>
          <a:xfrm>
            <a:off x="789326" y="4491155"/>
            <a:ext cx="2653854"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Arial"/>
                <a:ea typeface="微软雅黑"/>
                <a:cs typeface="+mn-cs"/>
              </a:rPr>
              <a:t>低风险、预后较好</a:t>
            </a:r>
          </a:p>
        </p:txBody>
      </p:sp>
      <p:sp>
        <p:nvSpPr>
          <p:cNvPr id="15" name="文本框 14">
            <a:extLst>
              <a:ext uri="{FF2B5EF4-FFF2-40B4-BE49-F238E27FC236}">
                <a16:creationId xmlns:a16="http://schemas.microsoft.com/office/drawing/2014/main" id="{C94A2BB8-AAF2-AC0D-FBE6-69BD315855C6}"/>
              </a:ext>
            </a:extLst>
          </p:cNvPr>
          <p:cNvSpPr txBox="1"/>
          <p:nvPr/>
        </p:nvSpPr>
        <p:spPr>
          <a:xfrm>
            <a:off x="8912066" y="4479522"/>
            <a:ext cx="2653854"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Arial"/>
                <a:ea typeface="微软雅黑"/>
                <a:cs typeface="+mn-cs"/>
              </a:rPr>
              <a:t>高风险、状况较差</a:t>
            </a:r>
          </a:p>
        </p:txBody>
      </p:sp>
      <p:sp>
        <p:nvSpPr>
          <p:cNvPr id="20" name="文本框 19">
            <a:extLst>
              <a:ext uri="{FF2B5EF4-FFF2-40B4-BE49-F238E27FC236}">
                <a16:creationId xmlns:a16="http://schemas.microsoft.com/office/drawing/2014/main" id="{9468F0BD-19E7-4AAE-18F2-2E8D6A726D0B}"/>
              </a:ext>
            </a:extLst>
          </p:cNvPr>
          <p:cNvSpPr txBox="1"/>
          <p:nvPr/>
        </p:nvSpPr>
        <p:spPr>
          <a:xfrm>
            <a:off x="1078992" y="5599895"/>
            <a:ext cx="11113008" cy="461665"/>
          </a:xfrm>
          <a:prstGeom prst="rect">
            <a:avLst/>
          </a:prstGeom>
          <a:noFill/>
        </p:spPr>
        <p:txBody>
          <a:bodyPr wrap="square">
            <a:spAutoFit/>
          </a:bodyPr>
          <a:lstStyle/>
          <a:p>
            <a:r>
              <a:rPr lang="zh-CN" altLang="en-US" sz="2400" b="1" dirty="0"/>
              <a:t>所识别的共表达模块与肿瘤侵袭性及患者预后等临床相关指标存在显著关联</a:t>
            </a:r>
          </a:p>
        </p:txBody>
      </p:sp>
      <p:sp>
        <p:nvSpPr>
          <p:cNvPr id="21" name="矩形 20">
            <a:extLst>
              <a:ext uri="{FF2B5EF4-FFF2-40B4-BE49-F238E27FC236}">
                <a16:creationId xmlns:a16="http://schemas.microsoft.com/office/drawing/2014/main" id="{4BD165E1-8A0A-54A6-0B83-D9E697FEA8B3}"/>
              </a:ext>
            </a:extLst>
          </p:cNvPr>
          <p:cNvSpPr/>
          <p:nvPr/>
        </p:nvSpPr>
        <p:spPr>
          <a:xfrm>
            <a:off x="965869" y="5520144"/>
            <a:ext cx="10450415" cy="607398"/>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0345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544" y="742522"/>
            <a:ext cx="10058400" cy="4957414"/>
          </a:xfrm>
          <a:prstGeom prst="rect">
            <a:avLst/>
          </a:prstGeom>
        </p:spPr>
      </p:pic>
      <p:sp>
        <p:nvSpPr>
          <p:cNvPr id="4" name="文本框 3"/>
          <p:cNvSpPr txBox="1"/>
          <p:nvPr/>
        </p:nvSpPr>
        <p:spPr>
          <a:xfrm>
            <a:off x="990600" y="5902960"/>
            <a:ext cx="10312400" cy="645160"/>
          </a:xfrm>
          <a:prstGeom prst="rect">
            <a:avLst/>
          </a:prstGeom>
          <a:noFill/>
        </p:spPr>
        <p:txBody>
          <a:bodyPr wrap="square" rtlCol="0">
            <a:spAutoFit/>
          </a:bodyPr>
          <a:lstStyle/>
          <a:p>
            <a:r>
              <a:rPr lang="zh-CN" altLang="en-US"/>
              <a:t>tumor_stage(癌症分期，5分类有序变量)缺失高达26.3%，尝试对该变量非缺失数据建立有序</a:t>
            </a:r>
            <a:r>
              <a:rPr lang="zh-CN" altLang="en-US">
                <a:sym typeface="+mn-ea"/>
              </a:rPr>
              <a:t>logistic回归模型，探究重要影响变量，同时如果模型拟合良好，则可以尝试用该模型进行缺失值填补。</a:t>
            </a:r>
          </a:p>
        </p:txBody>
      </p:sp>
    </p:spTree>
    <p:extLst>
      <p:ext uri="{BB962C8B-B14F-4D97-AF65-F5344CB8AC3E}">
        <p14:creationId xmlns:p14="http://schemas.microsoft.com/office/powerpoint/2010/main" val="417791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345440" y="808355"/>
            <a:ext cx="609600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因变量</a:t>
            </a:r>
            <a:r>
              <a:rPr lang="zh-CN" altLang="en-US" dirty="0">
                <a:latin typeface="思源黑体 CN" panose="020B0500000000000000" pitchFamily="34" charset="-122"/>
                <a:ea typeface="思源黑体 CN" panose="020B0500000000000000" pitchFamily="34" charset="-122"/>
                <a:sym typeface="+mn-ea"/>
              </a:rPr>
              <a:t>：</a:t>
            </a:r>
            <a:r>
              <a:rPr lang="zh-CN" altLang="en-US">
                <a:sym typeface="+mn-ea"/>
              </a:rPr>
              <a:t>tumor_stage</a:t>
            </a:r>
            <a:endParaRPr lang="zh-CN" altLang="en-US" dirty="0">
              <a:latin typeface="思源黑体 CN" panose="020B0500000000000000" pitchFamily="34" charset="-122"/>
              <a:ea typeface="思源黑体 CN" panose="020B0500000000000000" pitchFamily="34" charset="-122"/>
              <a:sym typeface="+mn-ea"/>
            </a:endParaRPr>
          </a:p>
        </p:txBody>
      </p:sp>
      <p:sp>
        <p:nvSpPr>
          <p:cNvPr id="5" name="文本框 4"/>
          <p:cNvSpPr txBox="1"/>
          <p:nvPr/>
        </p:nvSpPr>
        <p:spPr>
          <a:xfrm>
            <a:off x="345440" y="1315085"/>
            <a:ext cx="609600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自变量</a:t>
            </a:r>
            <a:r>
              <a:rPr lang="zh-CN" altLang="en-US" dirty="0">
                <a:latin typeface="思源黑体 CN" panose="020B0500000000000000" pitchFamily="34" charset="-122"/>
                <a:ea typeface="思源黑体 CN" panose="020B0500000000000000" pitchFamily="34" charset="-122"/>
                <a:sym typeface="+mn-ea"/>
              </a:rPr>
              <a:t>：除</a:t>
            </a:r>
            <a:r>
              <a:rPr lang="zh-CN" altLang="en-US">
                <a:sym typeface="+mn-ea"/>
              </a:rPr>
              <a:t>tumor_stage</a:t>
            </a:r>
            <a:r>
              <a:rPr lang="zh-CN" altLang="en-US" dirty="0">
                <a:latin typeface="思源黑体 CN" panose="020B0500000000000000" pitchFamily="34" charset="-122"/>
                <a:ea typeface="思源黑体 CN" panose="020B0500000000000000" pitchFamily="34" charset="-122"/>
                <a:sym typeface="+mn-ea"/>
              </a:rPr>
              <a:t>与基因变量外的所有临床变量</a:t>
            </a:r>
          </a:p>
        </p:txBody>
      </p:sp>
      <p:graphicFrame>
        <p:nvGraphicFramePr>
          <p:cNvPr id="6" name="表格 5"/>
          <p:cNvGraphicFramePr/>
          <p:nvPr>
            <p:custDataLst>
              <p:tags r:id="rId1"/>
            </p:custDataLst>
          </p:nvPr>
        </p:nvGraphicFramePr>
        <p:xfrm>
          <a:off x="1303020" y="1821815"/>
          <a:ext cx="10154285" cy="3177540"/>
        </p:xfrm>
        <a:graphic>
          <a:graphicData uri="http://schemas.openxmlformats.org/drawingml/2006/table">
            <a:tbl>
              <a:tblPr/>
              <a:tblGrid>
                <a:gridCol w="2797810">
                  <a:extLst>
                    <a:ext uri="{9D8B030D-6E8A-4147-A177-3AD203B41FA5}">
                      <a16:colId xmlns:a16="http://schemas.microsoft.com/office/drawing/2014/main" val="20000"/>
                    </a:ext>
                  </a:extLst>
                </a:gridCol>
                <a:gridCol w="2679065">
                  <a:extLst>
                    <a:ext uri="{9D8B030D-6E8A-4147-A177-3AD203B41FA5}">
                      <a16:colId xmlns:a16="http://schemas.microsoft.com/office/drawing/2014/main" val="20001"/>
                    </a:ext>
                  </a:extLst>
                </a:gridCol>
                <a:gridCol w="2383155">
                  <a:extLst>
                    <a:ext uri="{9D8B030D-6E8A-4147-A177-3AD203B41FA5}">
                      <a16:colId xmlns:a16="http://schemas.microsoft.com/office/drawing/2014/main" val="20002"/>
                    </a:ext>
                  </a:extLst>
                </a:gridCol>
                <a:gridCol w="2294255">
                  <a:extLst>
                    <a:ext uri="{9D8B030D-6E8A-4147-A177-3AD203B41FA5}">
                      <a16:colId xmlns:a16="http://schemas.microsoft.com/office/drawing/2014/main" val="20003"/>
                    </a:ext>
                  </a:extLst>
                </a:gridCol>
              </a:tblGrid>
              <a:tr h="429895">
                <a:tc>
                  <a:txBody>
                    <a:bodyPr/>
                    <a:lstStyle/>
                    <a:p>
                      <a:pPr algn="ctr" fontAlgn="b"/>
                      <a:r>
                        <a:rPr lang="zh-CN" altLang="en-US" sz="1600" b="1" i="0" dirty="0">
                          <a:latin typeface="思源黑体 CN" panose="020B0500000000000000" pitchFamily="34" charset="-122"/>
                          <a:ea typeface="思源黑体 CN" panose="020B0500000000000000" pitchFamily="34" charset="-122"/>
                        </a:rPr>
                        <a:t>人口学与病理特征</a:t>
                      </a:r>
                    </a:p>
                  </a:txBody>
                  <a:tcPr marL="7937" marR="7937" marT="7937" marB="0" anchor="b">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lstStyle/>
                    <a:p>
                      <a:pPr algn="ctr" fontAlgn="b"/>
                      <a:r>
                        <a:rPr lang="zh-CN" altLang="en-US" sz="1600" b="1" i="0" dirty="0">
                          <a:latin typeface="思源黑体 CN" panose="020B0500000000000000" pitchFamily="34" charset="-122"/>
                          <a:ea typeface="思源黑体 CN" panose="020B0500000000000000" pitchFamily="34" charset="-122"/>
                        </a:rPr>
                        <a:t>分子与生物标志物</a:t>
                      </a:r>
                    </a:p>
                  </a:txBody>
                  <a:tcPr marL="7937" marR="7937" marT="7937" marB="0" anchor="b">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lstStyle/>
                    <a:p>
                      <a:pPr algn="ctr" fontAlgn="b"/>
                      <a:r>
                        <a:rPr lang="zh-CN" altLang="en-US" sz="1600" b="1" i="0" dirty="0">
                          <a:latin typeface="思源黑体 CN" panose="020B0500000000000000" pitchFamily="34" charset="-122"/>
                          <a:ea typeface="思源黑体 CN" panose="020B0500000000000000" pitchFamily="34" charset="-122"/>
                        </a:rPr>
                        <a:t>治疗与临床信息</a:t>
                      </a:r>
                    </a:p>
                  </a:txBody>
                  <a:tcPr marL="7937" marR="7937" marT="7937" marB="0" anchor="b">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tc>
                  <a:txBody>
                    <a:bodyPr/>
                    <a:lstStyle/>
                    <a:p>
                      <a:pPr algn="ctr" fontAlgn="b"/>
                      <a:r>
                        <a:rPr lang="zh-CN" altLang="en-US" sz="1600" b="1" i="0" dirty="0">
                          <a:latin typeface="思源黑体 CN" panose="020B0500000000000000" pitchFamily="34" charset="-122"/>
                          <a:ea typeface="思源黑体 CN" panose="020B0500000000000000" pitchFamily="34" charset="-122"/>
                        </a:rPr>
                        <a:t>结局变量</a:t>
                      </a:r>
                    </a:p>
                  </a:txBody>
                  <a:tcPr marL="7937" marR="7937" marT="7937" marB="0" anchor="b">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age_at_diagnosis</a:t>
                      </a:r>
                    </a:p>
                  </a:txBody>
                  <a:tcPr marL="7937" marR="7937" marT="7937" marB="0" anchor="b">
                    <a:lnL>
                      <a:noFill/>
                    </a:lnL>
                    <a:lnR>
                      <a:noFill/>
                    </a:lnR>
                    <a:lnT w="19050" cap="flat" cmpd="sng">
                      <a:solidFill>
                        <a:srgbClr val="000000"/>
                      </a:solidFill>
                      <a:prstDash val="solid"/>
                      <a:headEnd type="none" w="med" len="med"/>
                      <a:tailEnd type="none" w="med" len="med"/>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er_status_measured_by_ihc</a:t>
                      </a:r>
                    </a:p>
                  </a:txBody>
                  <a:tcPr marL="7937" marR="7937" marT="7937" marB="0" anchor="b">
                    <a:lnL>
                      <a:noFill/>
                    </a:lnL>
                    <a:lnR>
                      <a:noFill/>
                    </a:lnR>
                    <a:lnT w="19050" cap="flat" cmpd="sng">
                      <a:solidFill>
                        <a:srgbClr val="000000"/>
                      </a:solidFill>
                      <a:prstDash val="solid"/>
                      <a:headEnd type="none" w="med" len="med"/>
                      <a:tailEnd type="none" w="med" len="med"/>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type_of_breast_surgery</a:t>
                      </a:r>
                    </a:p>
                  </a:txBody>
                  <a:tcPr marL="7937" marR="7937" marT="7937" marB="0" anchor="b">
                    <a:lnL>
                      <a:noFill/>
                    </a:lnL>
                    <a:lnR>
                      <a:noFill/>
                    </a:lnR>
                    <a:lnT w="19050" cap="flat" cmpd="sng">
                      <a:solidFill>
                        <a:srgbClr val="000000"/>
                      </a:solidFill>
                      <a:prstDash val="solid"/>
                      <a:headEnd type="none" w="med" len="med"/>
                      <a:tailEnd type="none" w="med" len="med"/>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overall_survival_months</a:t>
                      </a:r>
                    </a:p>
                  </a:txBody>
                  <a:tcPr marL="7937" marR="7937" marT="7937" marB="0" anchor="b">
                    <a:lnL>
                      <a:noFill/>
                    </a:lnL>
                    <a:lnR>
                      <a:noFill/>
                    </a:lnR>
                    <a:lnT w="190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1"/>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tumor_size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er_status</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chemotherapy</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overall_survival</a:t>
                      </a:r>
                    </a:p>
                  </a:txBody>
                  <a:tcPr marL="7937" marR="7937" marT="7937" marB="0" anchor="b">
                    <a:lnL>
                      <a:noFill/>
                    </a:lnL>
                    <a:lnR>
                      <a:noFill/>
                    </a:lnR>
                    <a:lnT>
                      <a:noFill/>
                    </a:lnT>
                    <a:lnB>
                      <a:noFill/>
                    </a:lnB>
                    <a:noFill/>
                  </a:tcPr>
                </a:tc>
                <a:extLst>
                  <a:ext uri="{0D108BD9-81ED-4DB2-BD59-A6C34878D82A}">
                    <a16:rowId xmlns:a16="http://schemas.microsoft.com/office/drawing/2014/main" val="10002"/>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lymph_nodes_examined_positive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pr_status</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hormone_therapy</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death_from_cancer</a:t>
                      </a:r>
                    </a:p>
                  </a:txBody>
                  <a:tcPr marL="7937" marR="7937" marT="7937" marB="0" anchor="b">
                    <a:lnL>
                      <a:noFill/>
                    </a:lnL>
                    <a:lnR>
                      <a:noFill/>
                    </a:lnR>
                    <a:lnT>
                      <a:noFill/>
                    </a:lnT>
                    <a:lnB>
                      <a:noFill/>
                    </a:lnB>
                    <a:noFill/>
                  </a:tcPr>
                </a:tc>
                <a:extLst>
                  <a:ext uri="{0D108BD9-81ED-4DB2-BD59-A6C34878D82A}">
                    <a16:rowId xmlns:a16="http://schemas.microsoft.com/office/drawing/2014/main" val="10003"/>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neoplasm_histologic_grade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her2_status_measured_by_snp6</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radio_therapy</a:t>
                      </a:r>
                    </a:p>
                  </a:txBody>
                  <a:tcPr marL="7937" marR="7937" marT="7937" marB="0" anchor="b">
                    <a:lnL>
                      <a:noFill/>
                    </a:lnL>
                    <a:lnR>
                      <a:noFill/>
                    </a:lnR>
                    <a:lnT>
                      <a:noFill/>
                    </a:lnT>
                    <a:lnB>
                      <a:noFill/>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a:noFill/>
                    </a:lnB>
                    <a:noFill/>
                  </a:tcPr>
                </a:tc>
                <a:extLst>
                  <a:ext uri="{0D108BD9-81ED-4DB2-BD59-A6C34878D82A}">
                    <a16:rowId xmlns:a16="http://schemas.microsoft.com/office/drawing/2014/main" val="10004"/>
                  </a:ext>
                </a:extLst>
              </a:tr>
              <a:tr h="342900">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tumor_other_histologic_subtype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her2_status</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cohort</a:t>
                      </a:r>
                    </a:p>
                  </a:txBody>
                  <a:tcPr marL="7937" marR="7937" marT="7937" marB="0" anchor="b">
                    <a:lnL>
                      <a:noFill/>
                    </a:lnL>
                    <a:lnR>
                      <a:noFill/>
                    </a:lnR>
                    <a:lnT>
                      <a:noFill/>
                    </a:lnT>
                    <a:lnB>
                      <a:noFill/>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a:noFill/>
                    </a:lnB>
                    <a:noFill/>
                  </a:tcPr>
                </a:tc>
                <a:extLst>
                  <a:ext uri="{0D108BD9-81ED-4DB2-BD59-A6C34878D82A}">
                    <a16:rowId xmlns:a16="http://schemas.microsoft.com/office/drawing/2014/main" val="10005"/>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cellularity</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pam50_+_claudin-low_subtype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primary_tumor_laterality</a:t>
                      </a:r>
                    </a:p>
                  </a:txBody>
                  <a:tcPr marL="7937" marR="7937" marT="7937" marB="0" anchor="b">
                    <a:lnL>
                      <a:noFill/>
                    </a:lnL>
                    <a:lnR>
                      <a:noFill/>
                    </a:lnR>
                    <a:lnT>
                      <a:noFill/>
                    </a:lnT>
                    <a:lnB>
                      <a:noFill/>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a:noFill/>
                    </a:lnB>
                    <a:noFill/>
                  </a:tcPr>
                </a:tc>
                <a:extLst>
                  <a:ext uri="{0D108BD9-81ED-4DB2-BD59-A6C34878D82A}">
                    <a16:rowId xmlns:a16="http://schemas.microsoft.com/office/drawing/2014/main" val="10006"/>
                  </a:ext>
                </a:extLst>
              </a:tr>
              <a:tr h="343535">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nottingham_prognostic_index</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3-gene_classifier_subtype</a:t>
                      </a:r>
                    </a:p>
                  </a:txBody>
                  <a:tcPr marL="7937" marR="7937" marT="7937" marB="0" anchor="b">
                    <a:lnL>
                      <a:noFill/>
                    </a:lnL>
                    <a:lnR>
                      <a:noFill/>
                    </a:lnR>
                    <a:lnT>
                      <a:noFill/>
                    </a:lnT>
                    <a:lnB>
                      <a:noFill/>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oncotree_code</a:t>
                      </a:r>
                    </a:p>
                  </a:txBody>
                  <a:tcPr marL="7937" marR="7937" marT="7937" marB="0" anchor="b">
                    <a:lnL>
                      <a:noFill/>
                    </a:lnL>
                    <a:lnR>
                      <a:noFill/>
                    </a:lnR>
                    <a:lnT>
                      <a:noFill/>
                    </a:lnT>
                    <a:lnB>
                      <a:noFill/>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a:noFill/>
                    </a:lnB>
                    <a:noFill/>
                  </a:tcPr>
                </a:tc>
                <a:extLst>
                  <a:ext uri="{0D108BD9-81ED-4DB2-BD59-A6C34878D82A}">
                    <a16:rowId xmlns:a16="http://schemas.microsoft.com/office/drawing/2014/main" val="10007"/>
                  </a:ext>
                </a:extLst>
              </a:tr>
              <a:tr h="343535">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w="19050" cap="flat" cmpd="sng">
                      <a:solidFill>
                        <a:srgbClr val="000000"/>
                      </a:solidFill>
                      <a:prstDash val="solid"/>
                      <a:headEnd type="none" w="med" len="med"/>
                      <a:tailEnd type="none" w="med" len="med"/>
                    </a:lnB>
                    <a:noFill/>
                  </a:tcPr>
                </a:tc>
                <a:tc>
                  <a:txBody>
                    <a:bodyPr/>
                    <a:lstStyle/>
                    <a:p>
                      <a:pPr algn="ctr">
                        <a:lnSpc>
                          <a:spcPct val="150000"/>
                        </a:lnSpc>
                        <a:buClrTx/>
                        <a:buSzTx/>
                        <a:buFontTx/>
                      </a:pPr>
                      <a:r>
                        <a:rPr lang="zh-CN" altLang="en-US" sz="1200" b="0" i="0">
                          <a:latin typeface="Arial" panose="020B0604020202020204" pitchFamily="34" charset="0"/>
                          <a:cs typeface="Arial" panose="020B0604020202020204" pitchFamily="34" charset="0"/>
                        </a:rPr>
                        <a:t>mutation_count</a:t>
                      </a:r>
                    </a:p>
                  </a:txBody>
                  <a:tcPr marL="7937" marR="7937" marT="7937" marB="0" anchor="b">
                    <a:lnL>
                      <a:noFill/>
                    </a:lnL>
                    <a:lnR>
                      <a:noFill/>
                    </a:lnR>
                    <a:lnT>
                      <a:noFill/>
                    </a:lnT>
                    <a:lnB w="19050" cap="flat" cmpd="sng">
                      <a:solidFill>
                        <a:srgbClr val="000000"/>
                      </a:solidFill>
                      <a:prstDash val="solid"/>
                      <a:headEnd type="none" w="med" len="med"/>
                      <a:tailEnd type="none" w="med" len="med"/>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w="19050" cap="flat" cmpd="sng">
                      <a:solidFill>
                        <a:srgbClr val="000000"/>
                      </a:solidFill>
                      <a:prstDash val="solid"/>
                      <a:headEnd type="none" w="med" len="med"/>
                      <a:tailEnd type="none" w="med" len="med"/>
                    </a:lnB>
                    <a:noFill/>
                  </a:tcPr>
                </a:tc>
                <a:tc>
                  <a:txBody>
                    <a:bodyPr/>
                    <a:lstStyle/>
                    <a:p>
                      <a:pPr algn="ctr">
                        <a:lnSpc>
                          <a:spcPct val="150000"/>
                        </a:lnSpc>
                        <a:buClrTx/>
                        <a:buSzTx/>
                        <a:buFontTx/>
                      </a:pPr>
                      <a:endParaRPr lang="zh-CN" altLang="en-US" sz="1200" b="0" i="0">
                        <a:latin typeface="Arial" panose="020B0604020202020204" pitchFamily="34" charset="0"/>
                        <a:cs typeface="Arial" panose="020B0604020202020204" pitchFamily="34" charset="0"/>
                      </a:endParaRPr>
                    </a:p>
                  </a:txBody>
                  <a:tcPr marL="7937" marR="7937" marT="7937" marB="0" anchor="b">
                    <a:lnL>
                      <a:noFill/>
                    </a:lnL>
                    <a:lnR>
                      <a:noFill/>
                    </a:lnR>
                    <a:lnT>
                      <a:noFill/>
                    </a:lnT>
                    <a:lnB w="190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7" name="文本框 6"/>
          <p:cNvSpPr txBox="1"/>
          <p:nvPr/>
        </p:nvSpPr>
        <p:spPr>
          <a:xfrm>
            <a:off x="6383020" y="5149850"/>
            <a:ext cx="5080000" cy="150368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除</a:t>
            </a:r>
            <a:r>
              <a:rPr lang="zh-CN" altLang="en-US">
                <a:sym typeface="+mn-ea"/>
              </a:rPr>
              <a:t>tumor_stage外的其他变量</a:t>
            </a:r>
            <a:r>
              <a:rPr lang="zh-CN" altLang="en-US" sz="1800" b="0" i="0">
                <a:solidFill>
                  <a:srgbClr val="000000"/>
                </a:solidFill>
                <a:latin typeface="+mn-ea"/>
              </a:rPr>
              <a:t>填补策略：</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数值变量 → 中位数填充</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分类变量 → 创建"Missing"类别</a:t>
            </a:r>
          </a:p>
        </p:txBody>
      </p:sp>
      <p:sp>
        <p:nvSpPr>
          <p:cNvPr id="4" name="文本框 3"/>
          <p:cNvSpPr txBox="1"/>
          <p:nvPr/>
        </p:nvSpPr>
        <p:spPr>
          <a:xfrm>
            <a:off x="1303020" y="5149850"/>
            <a:ext cx="5080000" cy="1503680"/>
          </a:xfrm>
          <a:prstGeom prst="rect">
            <a:avLst/>
          </a:prstGeom>
        </p:spPr>
        <p:txBody>
          <a:bodyPr>
            <a:noAutofit/>
          </a:bodyPr>
          <a:lstStyle/>
          <a:p>
            <a:pPr marL="0" indent="0" algn="l" fontAlgn="auto">
              <a:lnSpc>
                <a:spcPct val="150000"/>
              </a:lnSpc>
              <a:spcBef>
                <a:spcPct val="0"/>
              </a:spcBef>
              <a:spcAft>
                <a:spcPct val="0"/>
              </a:spcAft>
            </a:pPr>
            <a:r>
              <a:rPr lang="zh-CN" altLang="en-US">
                <a:sym typeface="+mn-ea"/>
              </a:rPr>
              <a:t>tumor_stage具体缺失情况（共</a:t>
            </a:r>
            <a:r>
              <a:rPr lang="en-US" altLang="zh-CN">
                <a:sym typeface="+mn-ea"/>
              </a:rPr>
              <a:t>1904</a:t>
            </a:r>
            <a:r>
              <a:rPr lang="zh-CN" altLang="en-US">
                <a:sym typeface="+mn-ea"/>
              </a:rPr>
              <a:t>例）</a:t>
            </a:r>
            <a:r>
              <a:rPr lang="zh-CN" altLang="en-US" sz="1800" b="0" i="0">
                <a:solidFill>
                  <a:srgbClr val="000000"/>
                </a:solidFill>
                <a:latin typeface="+mn-ea"/>
              </a:rPr>
              <a:t>：</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缺失数据 → </a:t>
            </a:r>
            <a:r>
              <a:rPr lang="en-US" altLang="zh-CN" sz="1800" b="0" i="0">
                <a:solidFill>
                  <a:srgbClr val="000000"/>
                </a:solidFill>
                <a:latin typeface="+mn-ea"/>
              </a:rPr>
              <a:t>501</a:t>
            </a:r>
            <a:r>
              <a:rPr lang="zh-CN" altLang="en-US" sz="1800" b="0" i="0">
                <a:solidFill>
                  <a:srgbClr val="000000"/>
                </a:solidFill>
                <a:latin typeface="+mn-ea"/>
              </a:rPr>
              <a:t>例</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非缺失数据 → </a:t>
            </a:r>
            <a:r>
              <a:rPr lang="en-US" altLang="zh-CN" sz="1800" b="0" i="0">
                <a:solidFill>
                  <a:srgbClr val="000000"/>
                </a:solidFill>
                <a:latin typeface="+mn-ea"/>
              </a:rPr>
              <a:t>1403</a:t>
            </a:r>
            <a:r>
              <a:rPr lang="zh-CN" altLang="en-US" sz="1800" b="0" i="0">
                <a:solidFill>
                  <a:srgbClr val="000000"/>
                </a:solidFill>
                <a:latin typeface="+mn-ea"/>
              </a:rPr>
              <a:t>例</a:t>
            </a:r>
          </a:p>
        </p:txBody>
      </p:sp>
      <p:sp>
        <p:nvSpPr>
          <p:cNvPr id="2" name="文本框 1">
            <a:extLst>
              <a:ext uri="{FF2B5EF4-FFF2-40B4-BE49-F238E27FC236}">
                <a16:creationId xmlns:a16="http://schemas.microsoft.com/office/drawing/2014/main" id="{42381DEE-50AC-52E5-E4BC-1A39C04408BD}"/>
              </a:ext>
            </a:extLst>
          </p:cNvPr>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spTree>
    <p:extLst>
      <p:ext uri="{BB962C8B-B14F-4D97-AF65-F5344CB8AC3E}">
        <p14:creationId xmlns:p14="http://schemas.microsoft.com/office/powerpoint/2010/main" val="255982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5440" y="838200"/>
            <a:ext cx="5080000" cy="150368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变量处理：</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数值变量 → </a:t>
            </a:r>
            <a:r>
              <a:rPr lang="zh-CN" altLang="en-US" dirty="0">
                <a:solidFill>
                  <a:srgbClr val="191B1F"/>
                </a:solidFill>
                <a:effectLst/>
                <a:latin typeface="+mn-ea"/>
                <a:cs typeface="+mn-ea"/>
                <a:sym typeface="+mn-ea"/>
              </a:rPr>
              <a:t>标准化（</a:t>
            </a:r>
            <a:r>
              <a:rPr lang="en-US" altLang="zh-CN" dirty="0">
                <a:solidFill>
                  <a:srgbClr val="191B1F"/>
                </a:solidFill>
                <a:effectLst/>
                <a:latin typeface="+mn-ea"/>
                <a:cs typeface="+mn-ea"/>
                <a:sym typeface="+mn-ea"/>
              </a:rPr>
              <a:t>Z-score</a:t>
            </a:r>
            <a:r>
              <a:rPr lang="zh-CN" altLang="en-US" dirty="0">
                <a:solidFill>
                  <a:srgbClr val="191B1F"/>
                </a:solidFill>
                <a:effectLst/>
                <a:latin typeface="+mn-ea"/>
                <a:cs typeface="+mn-ea"/>
                <a:sym typeface="+mn-ea"/>
              </a:rPr>
              <a:t>）</a:t>
            </a:r>
            <a:endParaRPr lang="zh-CN" altLang="en-US" sz="1800" b="0" i="0">
              <a:solidFill>
                <a:srgbClr val="000000"/>
              </a:solidFill>
              <a:latin typeface="+mn-ea"/>
            </a:endParaRP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分类变量 → 构造（类别数</a:t>
            </a:r>
            <a:r>
              <a:rPr lang="en-US" altLang="zh-CN" sz="1800" b="0" i="0">
                <a:solidFill>
                  <a:srgbClr val="000000"/>
                </a:solidFill>
                <a:latin typeface="+mn-ea"/>
              </a:rPr>
              <a:t>-1</a:t>
            </a:r>
            <a:r>
              <a:rPr lang="zh-CN" altLang="en-US" sz="1800" b="0" i="0">
                <a:solidFill>
                  <a:srgbClr val="000000"/>
                </a:solidFill>
                <a:latin typeface="+mn-ea"/>
              </a:rPr>
              <a:t>）哑变量</a:t>
            </a:r>
          </a:p>
        </p:txBody>
      </p:sp>
      <p:pic>
        <p:nvPicPr>
          <p:cNvPr id="9" name="图片 8"/>
          <p:cNvPicPr>
            <a:picLocks noChangeAspect="1"/>
          </p:cNvPicPr>
          <p:nvPr/>
        </p:nvPicPr>
        <p:blipFill>
          <a:blip r:embed="rId3"/>
          <a:stretch>
            <a:fillRect/>
          </a:stretch>
        </p:blipFill>
        <p:spPr>
          <a:xfrm>
            <a:off x="4589780" y="719455"/>
            <a:ext cx="7602220" cy="6137910"/>
          </a:xfrm>
          <a:prstGeom prst="rect">
            <a:avLst/>
          </a:prstGeom>
        </p:spPr>
      </p:pic>
      <p:sp>
        <p:nvSpPr>
          <p:cNvPr id="10" name="文本框 9"/>
          <p:cNvSpPr txBox="1"/>
          <p:nvPr/>
        </p:nvSpPr>
        <p:spPr>
          <a:xfrm>
            <a:off x="345440" y="2741930"/>
            <a:ext cx="1166495" cy="591185"/>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模型结果：</a:t>
            </a:r>
          </a:p>
        </p:txBody>
      </p:sp>
      <p:pic>
        <p:nvPicPr>
          <p:cNvPr id="11" name="图片 10"/>
          <p:cNvPicPr>
            <a:picLocks noChangeAspect="1"/>
          </p:cNvPicPr>
          <p:nvPr/>
        </p:nvPicPr>
        <p:blipFill>
          <a:blip r:embed="rId4"/>
          <a:stretch>
            <a:fillRect/>
          </a:stretch>
        </p:blipFill>
        <p:spPr>
          <a:xfrm>
            <a:off x="407670" y="3307080"/>
            <a:ext cx="4104640" cy="632460"/>
          </a:xfrm>
          <a:prstGeom prst="rect">
            <a:avLst/>
          </a:prstGeom>
        </p:spPr>
      </p:pic>
      <p:sp>
        <p:nvSpPr>
          <p:cNvPr id="13" name="文本框 12"/>
          <p:cNvSpPr txBox="1"/>
          <p:nvPr/>
        </p:nvSpPr>
        <p:spPr>
          <a:xfrm>
            <a:off x="345440" y="4484370"/>
            <a:ext cx="4244975" cy="174752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模型问题：</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大量变量不显著</a:t>
            </a:r>
          </a:p>
          <a:p>
            <a:pPr marL="285750" indent="-285750" algn="l" fontAlgn="auto">
              <a:lnSpc>
                <a:spcPct val="150000"/>
              </a:lnSpc>
              <a:spcBef>
                <a:spcPct val="0"/>
              </a:spcBef>
              <a:spcAft>
                <a:spcPct val="0"/>
              </a:spcAft>
              <a:buFont typeface="Wingdings" panose="05000000000000000000" charset="0"/>
              <a:buChar char=""/>
            </a:pPr>
            <a:r>
              <a:rPr lang="zh-CN" altLang="en-US" sz="1800" b="0" i="0">
                <a:solidFill>
                  <a:srgbClr val="000000"/>
                </a:solidFill>
                <a:latin typeface="+mn-ea"/>
              </a:rPr>
              <a:t>有</a:t>
            </a:r>
            <a:r>
              <a:rPr lang="en-US" altLang="zh-CN" sz="1800" b="0" i="0">
                <a:solidFill>
                  <a:srgbClr val="000000"/>
                </a:solidFill>
                <a:latin typeface="+mn-ea"/>
              </a:rPr>
              <a:t>13</a:t>
            </a:r>
            <a:r>
              <a:rPr lang="zh-CN" altLang="en-US" sz="1800" b="0" i="0">
                <a:solidFill>
                  <a:srgbClr val="000000"/>
                </a:solidFill>
                <a:latin typeface="+mn-ea"/>
              </a:rPr>
              <a:t>个变量系数估出来是</a:t>
            </a:r>
            <a:r>
              <a:rPr lang="en-US" altLang="zh-CN" sz="1800" b="0" i="0">
                <a:solidFill>
                  <a:srgbClr val="000000"/>
                </a:solidFill>
                <a:latin typeface="+mn-ea"/>
              </a:rPr>
              <a:t>NA</a:t>
            </a:r>
          </a:p>
          <a:p>
            <a:pPr marL="285750" indent="-285750" algn="l" fontAlgn="auto">
              <a:lnSpc>
                <a:spcPct val="150000"/>
              </a:lnSpc>
              <a:spcBef>
                <a:spcPct val="0"/>
              </a:spcBef>
              <a:spcAft>
                <a:spcPct val="0"/>
              </a:spcAft>
              <a:buFont typeface="Wingdings" panose="05000000000000000000" charset="0"/>
              <a:buChar char=""/>
            </a:pPr>
            <a:r>
              <a:rPr lang="en-US" altLang="zh-CN">
                <a:solidFill>
                  <a:srgbClr val="000000"/>
                </a:solidFill>
                <a:latin typeface="+mn-ea"/>
                <a:sym typeface="+mn-ea"/>
              </a:rPr>
              <a:t>AIC</a:t>
            </a:r>
            <a:r>
              <a:rPr lang="zh-CN" altLang="en-US">
                <a:solidFill>
                  <a:srgbClr val="000000"/>
                </a:solidFill>
                <a:latin typeface="+mn-ea"/>
                <a:sym typeface="+mn-ea"/>
              </a:rPr>
              <a:t>极高，拟合非常不好</a:t>
            </a:r>
            <a:endParaRPr lang="en-US" altLang="zh-CN" sz="1800" b="0" i="0">
              <a:solidFill>
                <a:srgbClr val="000000"/>
              </a:solidFill>
              <a:latin typeface="+mn-ea"/>
            </a:endParaRPr>
          </a:p>
        </p:txBody>
      </p:sp>
      <p:sp>
        <p:nvSpPr>
          <p:cNvPr id="2" name="文本框 1">
            <a:extLst>
              <a:ext uri="{FF2B5EF4-FFF2-40B4-BE49-F238E27FC236}">
                <a16:creationId xmlns:a16="http://schemas.microsoft.com/office/drawing/2014/main" id="{AF299267-2593-13DE-CE2C-E28484B00637}"/>
              </a:ext>
            </a:extLst>
          </p:cNvPr>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spTree>
    <p:extLst>
      <p:ext uri="{BB962C8B-B14F-4D97-AF65-F5344CB8AC3E}">
        <p14:creationId xmlns:p14="http://schemas.microsoft.com/office/powerpoint/2010/main" val="262087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9"/>
          <a:stretch>
            <a:fillRect/>
          </a:stretch>
        </p:blipFill>
        <p:spPr>
          <a:xfrm>
            <a:off x="468630" y="1314450"/>
            <a:ext cx="5495290" cy="5296535"/>
          </a:xfrm>
          <a:prstGeom prst="rect">
            <a:avLst/>
          </a:prstGeom>
        </p:spPr>
      </p:pic>
      <p:sp>
        <p:nvSpPr>
          <p:cNvPr id="2" name="文本框 1"/>
          <p:cNvSpPr txBox="1"/>
          <p:nvPr/>
        </p:nvSpPr>
        <p:spPr>
          <a:xfrm>
            <a:off x="468630" y="765175"/>
            <a:ext cx="4979670" cy="60960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问题</a:t>
            </a:r>
            <a:r>
              <a:rPr lang="en-US" altLang="zh-CN" sz="1800" b="0" i="0">
                <a:solidFill>
                  <a:srgbClr val="000000"/>
                </a:solidFill>
                <a:latin typeface="+mn-ea"/>
              </a:rPr>
              <a:t>1</a:t>
            </a:r>
            <a:r>
              <a:rPr lang="zh-CN" altLang="en-US" sz="1800" b="0" i="0">
                <a:solidFill>
                  <a:srgbClr val="000000"/>
                </a:solidFill>
                <a:latin typeface="+mn-ea"/>
              </a:rPr>
              <a:t>：</a:t>
            </a:r>
            <a:r>
              <a:rPr lang="zh-CN" altLang="en-US">
                <a:sym typeface="+mn-ea"/>
              </a:rPr>
              <a:t>tumor_stage与其他分类变量相关性弱</a:t>
            </a:r>
            <a:endParaRPr lang="zh-CN" altLang="en-US" dirty="0">
              <a:latin typeface="思源黑体 CN" panose="020B0500000000000000" pitchFamily="34" charset="-122"/>
              <a:ea typeface="思源黑体 CN" panose="020B0500000000000000" pitchFamily="34" charset="-122"/>
              <a:sym typeface="+mn-ea"/>
            </a:endParaRPr>
          </a:p>
          <a:p>
            <a:pPr marL="0" indent="0" algn="l" fontAlgn="auto">
              <a:lnSpc>
                <a:spcPct val="150000"/>
              </a:lnSpc>
              <a:spcBef>
                <a:spcPct val="0"/>
              </a:spcBef>
              <a:spcAft>
                <a:spcPct val="0"/>
              </a:spcAft>
            </a:pPr>
            <a:endParaRPr lang="en-US" altLang="zh-CN" sz="1800" b="0" i="0">
              <a:solidFill>
                <a:srgbClr val="000000"/>
              </a:solidFill>
              <a:latin typeface="+mn-ea"/>
            </a:endParaRPr>
          </a:p>
        </p:txBody>
      </p:sp>
      <p:sp>
        <p:nvSpPr>
          <p:cNvPr id="3" name="矩形 2"/>
          <p:cNvSpPr/>
          <p:nvPr>
            <p:custDataLst>
              <p:tags r:id="rId1"/>
            </p:custDataLst>
          </p:nvPr>
        </p:nvSpPr>
        <p:spPr>
          <a:xfrm>
            <a:off x="6233795" y="1302385"/>
            <a:ext cx="5313680" cy="922020"/>
          </a:xfrm>
          <a:prstGeom prst="rect">
            <a:avLst/>
          </a:prstGeom>
        </p:spPr>
        <p:txBody>
          <a:bodyPr wrap="square">
            <a:spAutoFit/>
          </a:bodyPr>
          <a:lstStyle/>
          <a:p>
            <a:pPr algn="l">
              <a:lnSpc>
                <a:spcPct val="150000"/>
              </a:lnSpc>
              <a:buClrTx/>
              <a:buSzTx/>
              <a:buFontTx/>
            </a:pPr>
            <a:r>
              <a:rPr lang="zh-CN" altLang="en-US">
                <a:solidFill>
                  <a:srgbClr val="000000"/>
                </a:solidFill>
                <a:latin typeface="+mn-ea"/>
              </a:rPr>
              <a:t>NPI（</a:t>
            </a:r>
            <a:r>
              <a:rPr lang="zh-CN" altLang="en-US" dirty="0">
                <a:sym typeface="+mn-ea"/>
              </a:rPr>
              <a:t>诺丁汉预后指数</a:t>
            </a:r>
            <a:r>
              <a:rPr lang="zh-CN" altLang="en-US">
                <a:solidFill>
                  <a:srgbClr val="000000"/>
                </a:solidFill>
                <a:latin typeface="+mn-ea"/>
              </a:rPr>
              <a:t>） = 0.2 × 肿瘤大小(cm) + 组织学分级(1-3) + 淋巴结状态(1-3)</a:t>
            </a:r>
          </a:p>
        </p:txBody>
      </p:sp>
      <p:sp>
        <p:nvSpPr>
          <p:cNvPr id="4" name="文本框 3"/>
          <p:cNvSpPr txBox="1"/>
          <p:nvPr>
            <p:custDataLst>
              <p:tags r:id="rId2"/>
            </p:custDataLst>
          </p:nvPr>
        </p:nvSpPr>
        <p:spPr>
          <a:xfrm>
            <a:off x="6233795" y="765175"/>
            <a:ext cx="4979670" cy="60960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问题</a:t>
            </a:r>
            <a:r>
              <a:rPr lang="en-US" altLang="zh-CN" sz="1800" b="0" i="0">
                <a:solidFill>
                  <a:srgbClr val="000000"/>
                </a:solidFill>
                <a:latin typeface="+mn-ea"/>
              </a:rPr>
              <a:t>2</a:t>
            </a:r>
            <a:r>
              <a:rPr lang="zh-CN" altLang="en-US" sz="1800" b="0" i="0">
                <a:solidFill>
                  <a:srgbClr val="000000"/>
                </a:solidFill>
                <a:latin typeface="+mn-ea"/>
              </a:rPr>
              <a:t>：</a:t>
            </a:r>
            <a:r>
              <a:rPr lang="zh-CN" altLang="en-US">
                <a:sym typeface="+mn-ea"/>
              </a:rPr>
              <a:t>个别自变量之间相关性强</a:t>
            </a:r>
            <a:endParaRPr lang="zh-CN" altLang="en-US" dirty="0">
              <a:latin typeface="思源黑体 CN" panose="020B0500000000000000" pitchFamily="34" charset="-122"/>
              <a:ea typeface="思源黑体 CN" panose="020B0500000000000000" pitchFamily="34" charset="-122"/>
              <a:sym typeface="+mn-ea"/>
            </a:endParaRPr>
          </a:p>
          <a:p>
            <a:pPr marL="0" indent="0" algn="l" fontAlgn="auto">
              <a:lnSpc>
                <a:spcPct val="150000"/>
              </a:lnSpc>
              <a:spcBef>
                <a:spcPct val="0"/>
              </a:spcBef>
              <a:spcAft>
                <a:spcPct val="0"/>
              </a:spcAft>
            </a:pPr>
            <a:endParaRPr lang="en-US" altLang="zh-CN" sz="1800" b="0" i="0">
              <a:solidFill>
                <a:srgbClr val="000000"/>
              </a:solidFill>
              <a:latin typeface="+mn-ea"/>
            </a:endParaRPr>
          </a:p>
        </p:txBody>
      </p:sp>
      <p:sp>
        <p:nvSpPr>
          <p:cNvPr id="6" name="矩形 5"/>
          <p:cNvSpPr/>
          <p:nvPr>
            <p:custDataLst>
              <p:tags r:id="rId3"/>
            </p:custDataLst>
          </p:nvPr>
        </p:nvSpPr>
        <p:spPr>
          <a:xfrm>
            <a:off x="6233795" y="2948305"/>
            <a:ext cx="5313680" cy="1337945"/>
          </a:xfrm>
          <a:prstGeom prst="rect">
            <a:avLst/>
          </a:prstGeom>
        </p:spPr>
        <p:txBody>
          <a:bodyPr wrap="square">
            <a:spAutoFit/>
          </a:bodyPr>
          <a:lstStyle/>
          <a:p>
            <a:pPr algn="l">
              <a:lnSpc>
                <a:spcPct val="150000"/>
              </a:lnSpc>
              <a:buClrTx/>
              <a:buSzTx/>
              <a:buFontTx/>
            </a:pPr>
            <a:r>
              <a:rPr lang="en-US" altLang="zh-CN">
                <a:solidFill>
                  <a:srgbClr val="000000"/>
                </a:solidFill>
                <a:latin typeface="+mn-ea"/>
              </a:rPr>
              <a:t>cancer_type</a:t>
            </a:r>
            <a:r>
              <a:rPr lang="zh-CN" altLang="en-US">
                <a:solidFill>
                  <a:srgbClr val="000000"/>
                </a:solidFill>
                <a:latin typeface="+mn-ea"/>
              </a:rPr>
              <a:t>这个变量包含</a:t>
            </a:r>
            <a:r>
              <a:rPr lang="en-US" altLang="zh-CN">
                <a:solidFill>
                  <a:srgbClr val="000000"/>
                </a:solidFill>
                <a:latin typeface="+mn-ea"/>
              </a:rPr>
              <a:t>1903</a:t>
            </a:r>
            <a:r>
              <a:rPr lang="zh-CN" altLang="en-US">
                <a:solidFill>
                  <a:srgbClr val="000000"/>
                </a:solidFill>
                <a:latin typeface="+mn-ea"/>
              </a:rPr>
              <a:t>例</a:t>
            </a:r>
            <a:r>
              <a:rPr lang="en-US" altLang="zh-CN">
                <a:solidFill>
                  <a:srgbClr val="000000"/>
                </a:solidFill>
                <a:latin typeface="+mn-ea"/>
              </a:rPr>
              <a:t>Breast Cancer</a:t>
            </a:r>
            <a:r>
              <a:rPr lang="zh-CN" altLang="en-US">
                <a:solidFill>
                  <a:srgbClr val="000000"/>
                </a:solidFill>
                <a:latin typeface="+mn-ea"/>
              </a:rPr>
              <a:t>与</a:t>
            </a:r>
            <a:r>
              <a:rPr lang="en-US" altLang="zh-CN">
                <a:solidFill>
                  <a:srgbClr val="000000"/>
                </a:solidFill>
                <a:latin typeface="+mn-ea"/>
              </a:rPr>
              <a:t>1</a:t>
            </a:r>
            <a:r>
              <a:rPr lang="zh-CN" altLang="en-US">
                <a:solidFill>
                  <a:srgbClr val="000000"/>
                </a:solidFill>
                <a:latin typeface="+mn-ea"/>
              </a:rPr>
              <a:t>例</a:t>
            </a:r>
            <a:r>
              <a:rPr lang="en-US" altLang="zh-CN">
                <a:solidFill>
                  <a:srgbClr val="000000"/>
                </a:solidFill>
                <a:latin typeface="+mn-ea"/>
              </a:rPr>
              <a:t>Breast Sarcoma</a:t>
            </a:r>
            <a:r>
              <a:rPr lang="zh-CN" altLang="en-US">
                <a:solidFill>
                  <a:srgbClr val="000000"/>
                </a:solidFill>
                <a:latin typeface="+mn-ea"/>
              </a:rPr>
              <a:t>，在缺失值处理后仅剩一个水平（</a:t>
            </a:r>
            <a:r>
              <a:rPr lang="en-US" altLang="zh-CN">
                <a:solidFill>
                  <a:srgbClr val="000000"/>
                </a:solidFill>
                <a:latin typeface="+mn-ea"/>
                <a:sym typeface="+mn-ea"/>
              </a:rPr>
              <a:t>Breast Cancer</a:t>
            </a:r>
            <a:r>
              <a:rPr lang="zh-CN" altLang="en-US">
                <a:solidFill>
                  <a:srgbClr val="000000"/>
                </a:solidFill>
                <a:latin typeface="+mn-ea"/>
              </a:rPr>
              <a:t>）</a:t>
            </a:r>
          </a:p>
        </p:txBody>
      </p:sp>
      <p:sp>
        <p:nvSpPr>
          <p:cNvPr id="7" name="文本框 6"/>
          <p:cNvSpPr txBox="1"/>
          <p:nvPr>
            <p:custDataLst>
              <p:tags r:id="rId4"/>
            </p:custDataLst>
          </p:nvPr>
        </p:nvSpPr>
        <p:spPr>
          <a:xfrm>
            <a:off x="6233795" y="2411095"/>
            <a:ext cx="4979670" cy="60960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问题</a:t>
            </a:r>
            <a:r>
              <a:rPr lang="en-US" altLang="zh-CN" sz="1800" b="0" i="0">
                <a:solidFill>
                  <a:srgbClr val="000000"/>
                </a:solidFill>
                <a:latin typeface="+mn-ea"/>
              </a:rPr>
              <a:t>3</a:t>
            </a:r>
            <a:r>
              <a:rPr lang="zh-CN" altLang="en-US" sz="1800" b="0" i="0">
                <a:solidFill>
                  <a:srgbClr val="000000"/>
                </a:solidFill>
                <a:latin typeface="+mn-ea"/>
              </a:rPr>
              <a:t>：单水平问题</a:t>
            </a:r>
            <a:endParaRPr lang="zh-CN" altLang="en-US" dirty="0">
              <a:latin typeface="思源黑体 CN" panose="020B0500000000000000" pitchFamily="34" charset="-122"/>
              <a:ea typeface="思源黑体 CN" panose="020B0500000000000000" pitchFamily="34" charset="-122"/>
              <a:sym typeface="+mn-ea"/>
            </a:endParaRPr>
          </a:p>
          <a:p>
            <a:pPr marL="0" indent="0" algn="l" fontAlgn="auto">
              <a:lnSpc>
                <a:spcPct val="150000"/>
              </a:lnSpc>
              <a:spcBef>
                <a:spcPct val="0"/>
              </a:spcBef>
              <a:spcAft>
                <a:spcPct val="0"/>
              </a:spcAft>
            </a:pPr>
            <a:endParaRPr lang="en-US" altLang="zh-CN" sz="1800" b="0" i="0">
              <a:solidFill>
                <a:srgbClr val="000000"/>
              </a:solidFill>
              <a:latin typeface="+mn-ea"/>
            </a:endParaRPr>
          </a:p>
        </p:txBody>
      </p:sp>
      <p:sp>
        <p:nvSpPr>
          <p:cNvPr id="12" name="矩形 11"/>
          <p:cNvSpPr/>
          <p:nvPr>
            <p:custDataLst>
              <p:tags r:id="rId5"/>
            </p:custDataLst>
          </p:nvPr>
        </p:nvSpPr>
        <p:spPr>
          <a:xfrm>
            <a:off x="6233795" y="5010150"/>
            <a:ext cx="5313680" cy="922020"/>
          </a:xfrm>
          <a:prstGeom prst="rect">
            <a:avLst/>
          </a:prstGeom>
        </p:spPr>
        <p:txBody>
          <a:bodyPr wrap="square">
            <a:spAutoFit/>
          </a:bodyPr>
          <a:lstStyle/>
          <a:p>
            <a:pPr algn="l">
              <a:lnSpc>
                <a:spcPct val="150000"/>
              </a:lnSpc>
              <a:buClrTx/>
              <a:buSzTx/>
              <a:buFontTx/>
            </a:pPr>
            <a:r>
              <a:rPr lang="en-US" altLang="zh-CN">
                <a:solidFill>
                  <a:srgbClr val="000000"/>
                </a:solidFill>
                <a:latin typeface="+mn-ea"/>
              </a:rPr>
              <a:t>cancer_type_detailed</a:t>
            </a:r>
            <a:r>
              <a:rPr lang="zh-CN" altLang="en-US">
                <a:solidFill>
                  <a:srgbClr val="000000"/>
                </a:solidFill>
                <a:latin typeface="+mn-ea"/>
              </a:rPr>
              <a:t>是</a:t>
            </a:r>
            <a:r>
              <a:rPr lang="en-US" altLang="zh-CN">
                <a:solidFill>
                  <a:srgbClr val="000000"/>
                </a:solidFill>
                <a:latin typeface="+mn-ea"/>
              </a:rPr>
              <a:t> cancer_type </a:t>
            </a:r>
            <a:r>
              <a:rPr lang="zh-CN" altLang="en-US">
                <a:solidFill>
                  <a:srgbClr val="000000"/>
                </a:solidFill>
                <a:latin typeface="+mn-ea"/>
              </a:rPr>
              <a:t>的细分，高度冗余，应当保留更细划分</a:t>
            </a:r>
          </a:p>
        </p:txBody>
      </p:sp>
      <p:sp>
        <p:nvSpPr>
          <p:cNvPr id="14" name="文本框 13"/>
          <p:cNvSpPr txBox="1"/>
          <p:nvPr>
            <p:custDataLst>
              <p:tags r:id="rId6"/>
            </p:custDataLst>
          </p:nvPr>
        </p:nvSpPr>
        <p:spPr>
          <a:xfrm>
            <a:off x="6233795" y="4472940"/>
            <a:ext cx="4979670" cy="609600"/>
          </a:xfrm>
          <a:prstGeom prst="rect">
            <a:avLst/>
          </a:prstGeom>
        </p:spPr>
        <p:txBody>
          <a:bodyPr>
            <a:noAutofit/>
          </a:bodyPr>
          <a:lstStyle/>
          <a:p>
            <a:pPr marL="0" indent="0" algn="l" fontAlgn="auto">
              <a:lnSpc>
                <a:spcPct val="150000"/>
              </a:lnSpc>
              <a:spcBef>
                <a:spcPct val="0"/>
              </a:spcBef>
              <a:spcAft>
                <a:spcPct val="0"/>
              </a:spcAft>
            </a:pPr>
            <a:r>
              <a:rPr lang="zh-CN" altLang="en-US" sz="1800" b="0" i="0">
                <a:solidFill>
                  <a:srgbClr val="000000"/>
                </a:solidFill>
                <a:latin typeface="+mn-ea"/>
              </a:rPr>
              <a:t>问题</a:t>
            </a:r>
            <a:r>
              <a:rPr lang="en-US" altLang="zh-CN" sz="1800" b="0" i="0">
                <a:solidFill>
                  <a:srgbClr val="000000"/>
                </a:solidFill>
                <a:latin typeface="+mn-ea"/>
              </a:rPr>
              <a:t>4</a:t>
            </a:r>
            <a:r>
              <a:rPr lang="zh-CN" altLang="en-US" sz="1800" b="0" i="0">
                <a:solidFill>
                  <a:srgbClr val="000000"/>
                </a:solidFill>
                <a:latin typeface="+mn-ea"/>
              </a:rPr>
              <a:t>：变量冗余问题</a:t>
            </a:r>
            <a:endParaRPr lang="zh-CN" altLang="en-US" dirty="0">
              <a:latin typeface="思源黑体 CN" panose="020B0500000000000000" pitchFamily="34" charset="-122"/>
              <a:ea typeface="思源黑体 CN" panose="020B0500000000000000" pitchFamily="34" charset="-122"/>
              <a:sym typeface="+mn-ea"/>
            </a:endParaRPr>
          </a:p>
          <a:p>
            <a:pPr marL="0" indent="0" algn="l" fontAlgn="auto">
              <a:lnSpc>
                <a:spcPct val="150000"/>
              </a:lnSpc>
              <a:spcBef>
                <a:spcPct val="0"/>
              </a:spcBef>
              <a:spcAft>
                <a:spcPct val="0"/>
              </a:spcAft>
            </a:pPr>
            <a:endParaRPr lang="en-US" altLang="zh-CN" sz="1800" b="0" i="0">
              <a:solidFill>
                <a:srgbClr val="000000"/>
              </a:solidFill>
              <a:latin typeface="+mn-ea"/>
            </a:endParaRPr>
          </a:p>
        </p:txBody>
      </p:sp>
      <p:sp>
        <p:nvSpPr>
          <p:cNvPr id="8" name="文本框 7">
            <a:extLst>
              <a:ext uri="{FF2B5EF4-FFF2-40B4-BE49-F238E27FC236}">
                <a16:creationId xmlns:a16="http://schemas.microsoft.com/office/drawing/2014/main" id="{A1E8BC50-CD52-891B-CA9D-D4C150BE8011}"/>
              </a:ext>
            </a:extLst>
          </p:cNvPr>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spTree>
    <p:extLst>
      <p:ext uri="{BB962C8B-B14F-4D97-AF65-F5344CB8AC3E}">
        <p14:creationId xmlns:p14="http://schemas.microsoft.com/office/powerpoint/2010/main" val="172268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10845" y="932815"/>
            <a:ext cx="3315335" cy="2218690"/>
          </a:xfrm>
          <a:prstGeom prst="rect">
            <a:avLst/>
          </a:prstGeom>
        </p:spPr>
        <p:txBody>
          <a:bodyPr>
            <a:noAutofit/>
          </a:bodyPr>
          <a:lstStyle/>
          <a:p>
            <a:pPr marL="0" indent="0" algn="l" fontAlgn="auto">
              <a:lnSpc>
                <a:spcPct val="150000"/>
              </a:lnSpc>
              <a:spcBef>
                <a:spcPct val="0"/>
              </a:spcBef>
              <a:spcAft>
                <a:spcPct val="0"/>
              </a:spcAft>
            </a:pPr>
            <a:r>
              <a:rPr lang="zh-CN" altLang="en-US" b="1" dirty="0">
                <a:latin typeface="思源黑体 CN" panose="020B0500000000000000" pitchFamily="34" charset="-122"/>
                <a:ea typeface="思源黑体 CN" panose="020B0500000000000000" pitchFamily="34" charset="-122"/>
                <a:sym typeface="+mn-ea"/>
              </a:rPr>
              <a:t>挑选变量说明：</a:t>
            </a:r>
          </a:p>
          <a:p>
            <a:pPr marL="0" indent="0" algn="l" fontAlgn="auto">
              <a:lnSpc>
                <a:spcPct val="150000"/>
              </a:lnSpc>
              <a:spcBef>
                <a:spcPct val="0"/>
              </a:spcBef>
              <a:spcAft>
                <a:spcPct val="0"/>
              </a:spcAft>
            </a:pPr>
            <a:r>
              <a:rPr lang="zh-CN" altLang="en-US" dirty="0">
                <a:latin typeface="思源黑体 CN" panose="020B0500000000000000" pitchFamily="34" charset="-122"/>
                <a:ea typeface="思源黑体 CN" panose="020B0500000000000000" pitchFamily="34" charset="-122"/>
                <a:sym typeface="+mn-ea"/>
              </a:rPr>
              <a:t>经查阅相关资料以及数据集说明可知</a:t>
            </a:r>
            <a:r>
              <a:rPr lang="en-US" altLang="zh-CN" dirty="0">
                <a:latin typeface="思源黑体 CN" panose="020B0500000000000000" pitchFamily="34" charset="-122"/>
                <a:ea typeface="思源黑体 CN" panose="020B0500000000000000" pitchFamily="34" charset="-122"/>
                <a:sym typeface="+mn-ea"/>
              </a:rPr>
              <a:t>tumor-stage</a:t>
            </a:r>
            <a:r>
              <a:rPr lang="zh-CN" altLang="en-US" dirty="0">
                <a:latin typeface="思源黑体 CN" panose="020B0500000000000000" pitchFamily="34" charset="-122"/>
                <a:ea typeface="思源黑体 CN" panose="020B0500000000000000" pitchFamily="34" charset="-122"/>
                <a:sym typeface="+mn-ea"/>
              </a:rPr>
              <a:t>变量分级只涉及肿瘤大小、淋巴结侵入数量和肿瘤侵略性的形态学特征，</a:t>
            </a:r>
          </a:p>
          <a:p>
            <a:pPr marL="0" indent="0" algn="l" fontAlgn="auto">
              <a:lnSpc>
                <a:spcPct val="150000"/>
              </a:lnSpc>
              <a:spcBef>
                <a:spcPct val="0"/>
              </a:spcBef>
              <a:spcAft>
                <a:spcPct val="0"/>
              </a:spcAft>
            </a:pPr>
            <a:endParaRPr lang="zh-CN" altLang="en-US" dirty="0">
              <a:latin typeface="思源黑体 CN" panose="020B0500000000000000" pitchFamily="34" charset="-122"/>
              <a:ea typeface="思源黑体 CN" panose="020B0500000000000000" pitchFamily="34" charset="-122"/>
              <a:sym typeface="+mn-ea"/>
            </a:endParaRPr>
          </a:p>
          <a:p>
            <a:pPr marL="0" indent="0" algn="l" fontAlgn="auto">
              <a:lnSpc>
                <a:spcPct val="150000"/>
              </a:lnSpc>
              <a:spcBef>
                <a:spcPct val="0"/>
              </a:spcBef>
              <a:spcAft>
                <a:spcPct val="0"/>
              </a:spcAft>
            </a:pPr>
            <a:endParaRPr lang="en-US" altLang="zh-CN" sz="1800" b="0" i="0">
              <a:solidFill>
                <a:srgbClr val="000000"/>
              </a:solidFill>
              <a:latin typeface="+mn-ea"/>
            </a:endParaRPr>
          </a:p>
        </p:txBody>
      </p:sp>
      <p:graphicFrame>
        <p:nvGraphicFramePr>
          <p:cNvPr id="10" name="表格 9"/>
          <p:cNvGraphicFramePr/>
          <p:nvPr/>
        </p:nvGraphicFramePr>
        <p:xfrm>
          <a:off x="490855" y="4093210"/>
          <a:ext cx="3108960" cy="1716405"/>
        </p:xfrm>
        <a:graphic>
          <a:graphicData uri="http://schemas.openxmlformats.org/drawingml/2006/table">
            <a:tbl>
              <a:tblPr/>
              <a:tblGrid>
                <a:gridCol w="3108960">
                  <a:extLst>
                    <a:ext uri="{9D8B030D-6E8A-4147-A177-3AD203B41FA5}">
                      <a16:colId xmlns:a16="http://schemas.microsoft.com/office/drawing/2014/main" val="20000"/>
                    </a:ext>
                  </a:extLst>
                </a:gridCol>
              </a:tblGrid>
              <a:tr h="370205">
                <a:tc>
                  <a:txBody>
                    <a:bodyPr/>
                    <a:lstStyle/>
                    <a:p>
                      <a:pPr algn="ctr" fontAlgn="b"/>
                      <a:r>
                        <a:rPr lang="en-US" altLang="zh-CN" sz="1200" b="0" i="0">
                          <a:solidFill>
                            <a:srgbClr val="000000"/>
                          </a:solidFill>
                          <a:latin typeface="微软雅黑" panose="020B0503020204020204" charset="-122"/>
                          <a:ea typeface="微软雅黑" panose="020B0503020204020204" charset="-122"/>
                        </a:rPr>
                        <a:t>tumor_size</a:t>
                      </a:r>
                    </a:p>
                  </a:txBody>
                  <a:tcPr marL="7937" marR="7937" marT="7937" marB="0" anchor="b">
                    <a:lnL>
                      <a:noFill/>
                    </a:lnL>
                    <a:lnR>
                      <a:noFill/>
                    </a:lnR>
                    <a:lnT w="190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0"/>
                  </a:ext>
                </a:extLst>
              </a:tr>
              <a:tr h="344170">
                <a:tc>
                  <a:txBody>
                    <a:bodyPr/>
                    <a:lstStyle/>
                    <a:p>
                      <a:pPr algn="ctr" fontAlgn="b"/>
                      <a:r>
                        <a:rPr lang="en-US" altLang="zh-CN" sz="1200" b="0" i="0">
                          <a:solidFill>
                            <a:srgbClr val="000000"/>
                          </a:solidFill>
                          <a:latin typeface="微软雅黑" panose="020B0503020204020204" charset="-122"/>
                          <a:ea typeface="微软雅黑" panose="020B0503020204020204" charset="-122"/>
                        </a:rPr>
                        <a:t>lymph_nodes_examined_positive</a:t>
                      </a:r>
                    </a:p>
                  </a:txBody>
                  <a:tcPr marL="7937" marR="7937" marT="7937" marB="0" anchor="b">
                    <a:lnL>
                      <a:noFill/>
                    </a:lnL>
                    <a:lnR>
                      <a:noFill/>
                    </a:lnR>
                    <a:lnT>
                      <a:noFill/>
                    </a:lnT>
                    <a:lnB>
                      <a:noFill/>
                    </a:lnB>
                    <a:noFill/>
                  </a:tcPr>
                </a:tc>
                <a:extLst>
                  <a:ext uri="{0D108BD9-81ED-4DB2-BD59-A6C34878D82A}">
                    <a16:rowId xmlns:a16="http://schemas.microsoft.com/office/drawing/2014/main" val="10001"/>
                  </a:ext>
                </a:extLst>
              </a:tr>
              <a:tr h="328930">
                <a:tc>
                  <a:txBody>
                    <a:bodyPr/>
                    <a:lstStyle/>
                    <a:p>
                      <a:pPr algn="ctr" fontAlgn="b"/>
                      <a:r>
                        <a:rPr lang="en-US" altLang="zh-CN" sz="1200" b="0" i="0">
                          <a:solidFill>
                            <a:srgbClr val="000000"/>
                          </a:solidFill>
                          <a:latin typeface="微软雅黑" panose="020B0503020204020204" charset="-122"/>
                          <a:ea typeface="微软雅黑" panose="020B0503020204020204" charset="-122"/>
                        </a:rPr>
                        <a:t>age_at_diagnosis</a:t>
                      </a:r>
                    </a:p>
                  </a:txBody>
                  <a:tcPr marL="7937" marR="7937" marT="7937" marB="0" anchor="b">
                    <a:lnL>
                      <a:noFill/>
                    </a:lnL>
                    <a:lnR>
                      <a:noFill/>
                    </a:lnR>
                    <a:lnT>
                      <a:noFill/>
                    </a:lnT>
                    <a:lnB>
                      <a:noFill/>
                    </a:lnB>
                    <a:noFill/>
                  </a:tcPr>
                </a:tc>
                <a:extLst>
                  <a:ext uri="{0D108BD9-81ED-4DB2-BD59-A6C34878D82A}">
                    <a16:rowId xmlns:a16="http://schemas.microsoft.com/office/drawing/2014/main" val="10002"/>
                  </a:ext>
                </a:extLst>
              </a:tr>
              <a:tr h="328295">
                <a:tc>
                  <a:txBody>
                    <a:bodyPr/>
                    <a:lstStyle/>
                    <a:p>
                      <a:pPr algn="ctr" fontAlgn="b"/>
                      <a:r>
                        <a:rPr lang="en-US" altLang="zh-CN" sz="1200" b="0" i="0">
                          <a:solidFill>
                            <a:srgbClr val="000000"/>
                          </a:solidFill>
                          <a:latin typeface="微软雅黑" panose="020B0503020204020204" charset="-122"/>
                          <a:ea typeface="微软雅黑" panose="020B0503020204020204" charset="-122"/>
                        </a:rPr>
                        <a:t>mutation_count</a:t>
                      </a:r>
                    </a:p>
                  </a:txBody>
                  <a:tcPr marL="7937" marR="7937" marT="7937" marB="0" anchor="b">
                    <a:lnL>
                      <a:noFill/>
                    </a:lnL>
                    <a:lnR>
                      <a:noFill/>
                    </a:lnR>
                    <a:lnT>
                      <a:noFill/>
                    </a:lnT>
                    <a:lnB>
                      <a:noFill/>
                    </a:lnB>
                    <a:noFill/>
                  </a:tcPr>
                </a:tc>
                <a:extLst>
                  <a:ext uri="{0D108BD9-81ED-4DB2-BD59-A6C34878D82A}">
                    <a16:rowId xmlns:a16="http://schemas.microsoft.com/office/drawing/2014/main" val="10003"/>
                  </a:ext>
                </a:extLst>
              </a:tr>
              <a:tr h="344805">
                <a:tc>
                  <a:txBody>
                    <a:bodyPr/>
                    <a:lstStyle/>
                    <a:p>
                      <a:pPr algn="ctr" fontAlgn="b"/>
                      <a:r>
                        <a:rPr lang="en-US" altLang="zh-CN" sz="1200" b="0" i="0">
                          <a:solidFill>
                            <a:srgbClr val="000000"/>
                          </a:solidFill>
                          <a:latin typeface="微软雅黑" panose="020B0503020204020204" charset="-122"/>
                          <a:ea typeface="微软雅黑" panose="020B0503020204020204" charset="-122"/>
                        </a:rPr>
                        <a:t>X3.gene_classifier_subtype</a:t>
                      </a:r>
                    </a:p>
                  </a:txBody>
                  <a:tcPr marL="7937" marR="7937" marT="7937" marB="0" anchor="b">
                    <a:lnL>
                      <a:noFill/>
                    </a:lnL>
                    <a:lnR>
                      <a:noFill/>
                    </a:lnR>
                    <a:lnT>
                      <a:noFill/>
                    </a:lnT>
                    <a:lnB w="190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1" name="文本框 10"/>
          <p:cNvSpPr txBox="1"/>
          <p:nvPr/>
        </p:nvSpPr>
        <p:spPr>
          <a:xfrm>
            <a:off x="410845" y="3453765"/>
            <a:ext cx="185293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挑选的</a:t>
            </a:r>
            <a:r>
              <a:rPr lang="en-US" altLang="zh-CN" b="1" dirty="0">
                <a:latin typeface="思源黑体 CN" panose="020B0500000000000000" pitchFamily="34" charset="-122"/>
                <a:ea typeface="思源黑体 CN" panose="020B0500000000000000" pitchFamily="34" charset="-122"/>
                <a:sym typeface="+mn-ea"/>
              </a:rPr>
              <a:t>5</a:t>
            </a:r>
            <a:r>
              <a:rPr lang="zh-CN" altLang="en-US" b="1" dirty="0">
                <a:latin typeface="思源黑体 CN" panose="020B0500000000000000" pitchFamily="34" charset="-122"/>
                <a:ea typeface="思源黑体 CN" panose="020B0500000000000000" pitchFamily="34" charset="-122"/>
                <a:sym typeface="+mn-ea"/>
              </a:rPr>
              <a:t>个变量：</a:t>
            </a:r>
          </a:p>
        </p:txBody>
      </p:sp>
      <p:sp>
        <p:nvSpPr>
          <p:cNvPr id="13" name="文本框 12"/>
          <p:cNvSpPr txBox="1"/>
          <p:nvPr/>
        </p:nvSpPr>
        <p:spPr>
          <a:xfrm>
            <a:off x="3883025" y="909955"/>
            <a:ext cx="185293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模型结果：</a:t>
            </a:r>
          </a:p>
        </p:txBody>
      </p:sp>
      <p:sp>
        <p:nvSpPr>
          <p:cNvPr id="16" name="文本框 15"/>
          <p:cNvSpPr txBox="1"/>
          <p:nvPr/>
        </p:nvSpPr>
        <p:spPr>
          <a:xfrm>
            <a:off x="3883025" y="5742305"/>
            <a:ext cx="8337550" cy="922020"/>
          </a:xfrm>
          <a:prstGeom prst="rect">
            <a:avLst/>
          </a:prstGeom>
          <a:noFill/>
        </p:spPr>
        <p:txBody>
          <a:bodyPr wrap="square" rtlCol="0">
            <a:spAutoFit/>
          </a:bodyPr>
          <a:lstStyle/>
          <a:p>
            <a:r>
              <a:rPr lang="zh-CN" altLang="en-US" dirty="0">
                <a:latin typeface="思源黑体 CN" panose="020B0500000000000000" pitchFamily="34" charset="-122"/>
                <a:ea typeface="思源黑体 CN" panose="020B0500000000000000" pitchFamily="34" charset="-122"/>
              </a:rPr>
              <a:t>从图上我们可以看到显著变量只有</a:t>
            </a:r>
            <a:r>
              <a:rPr lang="zh-CN" altLang="en-US" dirty="0">
                <a:latin typeface="思源黑体 CN" panose="020B0500000000000000" pitchFamily="34" charset="-122"/>
                <a:ea typeface="思源黑体 CN" panose="020B0500000000000000" pitchFamily="34" charset="-122"/>
                <a:sym typeface="+mn-ea"/>
              </a:rPr>
              <a:t>tumor-size、lymph_nodes_examined_positive、</a:t>
            </a:r>
            <a:endParaRPr lang="zh-CN" altLang="en-US" dirty="0">
              <a:latin typeface="思源黑体 CN" panose="020B0500000000000000" pitchFamily="34" charset="-122"/>
              <a:ea typeface="思源黑体 CN" panose="020B0500000000000000" pitchFamily="34" charset="-122"/>
            </a:endParaRPr>
          </a:p>
          <a:p>
            <a:r>
              <a:rPr lang="en-US" altLang="zh-CN" dirty="0" err="1">
                <a:sym typeface="+mn-ea"/>
              </a:rPr>
              <a:t>age_at_diagnosis</a:t>
            </a:r>
            <a:r>
              <a:rPr lang="zh-CN" altLang="en-US" dirty="0" err="1">
                <a:sym typeface="+mn-ea"/>
              </a:rPr>
              <a:t>，同时</a:t>
            </a:r>
            <a:r>
              <a:rPr lang="en-US" altLang="zh-CN" dirty="0" err="1">
                <a:sym typeface="+mn-ea"/>
              </a:rPr>
              <a:t>AIC</a:t>
            </a:r>
            <a:r>
              <a:rPr lang="zh-CN" altLang="en-US" dirty="0" err="1">
                <a:sym typeface="+mn-ea"/>
              </a:rPr>
              <a:t>仍然很高，</a:t>
            </a:r>
            <a:r>
              <a:rPr lang="en-US" altLang="zh-CN" dirty="0" err="1">
                <a:sym typeface="+mn-ea"/>
              </a:rPr>
              <a:t>cond.H=1.2e+06</a:t>
            </a:r>
            <a:r>
              <a:rPr lang="zh-CN" altLang="en-US" dirty="0" err="1">
                <a:sym typeface="+mn-ea"/>
              </a:rPr>
              <a:t>远大于</a:t>
            </a:r>
            <a:r>
              <a:rPr lang="en-US" altLang="zh-CN" dirty="0" err="1">
                <a:sym typeface="+mn-ea"/>
              </a:rPr>
              <a:t>1000</a:t>
            </a:r>
            <a:r>
              <a:rPr lang="zh-CN" altLang="en-US" dirty="0" err="1">
                <a:sym typeface="+mn-ea"/>
              </a:rPr>
              <a:t>，说明仍然存在共线性问题，下面我们看看平行性检验和似然比检验结果。</a:t>
            </a:r>
          </a:p>
        </p:txBody>
      </p:sp>
      <p:pic>
        <p:nvPicPr>
          <p:cNvPr id="3" name="图片 2"/>
          <p:cNvPicPr>
            <a:picLocks noChangeAspect="1"/>
          </p:cNvPicPr>
          <p:nvPr/>
        </p:nvPicPr>
        <p:blipFill>
          <a:blip r:embed="rId3"/>
          <a:stretch>
            <a:fillRect/>
          </a:stretch>
        </p:blipFill>
        <p:spPr>
          <a:xfrm>
            <a:off x="3966845" y="1449705"/>
            <a:ext cx="8225155" cy="4333875"/>
          </a:xfrm>
          <a:prstGeom prst="rect">
            <a:avLst/>
          </a:prstGeom>
        </p:spPr>
      </p:pic>
      <p:sp>
        <p:nvSpPr>
          <p:cNvPr id="2" name="文本框 1">
            <a:extLst>
              <a:ext uri="{FF2B5EF4-FFF2-40B4-BE49-F238E27FC236}">
                <a16:creationId xmlns:a16="http://schemas.microsoft.com/office/drawing/2014/main" id="{6DAB8130-6713-A9A4-EA94-30F707DEDF80}"/>
              </a:ext>
            </a:extLst>
          </p:cNvPr>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spTree>
    <p:extLst>
      <p:ext uri="{BB962C8B-B14F-4D97-AF65-F5344CB8AC3E}">
        <p14:creationId xmlns:p14="http://schemas.microsoft.com/office/powerpoint/2010/main" val="414397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b="1990"/>
          <a:stretch>
            <a:fillRect/>
          </a:stretch>
        </p:blipFill>
        <p:spPr>
          <a:xfrm>
            <a:off x="452120" y="1150620"/>
            <a:ext cx="8671560" cy="1962785"/>
          </a:xfrm>
          <a:prstGeom prst="rect">
            <a:avLst/>
          </a:prstGeom>
        </p:spPr>
      </p:pic>
      <p:sp>
        <p:nvSpPr>
          <p:cNvPr id="6" name="文本框 5"/>
          <p:cNvSpPr txBox="1"/>
          <p:nvPr/>
        </p:nvSpPr>
        <p:spPr>
          <a:xfrm>
            <a:off x="345440" y="699135"/>
            <a:ext cx="185293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平行性检验：</a:t>
            </a:r>
          </a:p>
        </p:txBody>
      </p:sp>
      <p:sp>
        <p:nvSpPr>
          <p:cNvPr id="7" name="文本框 6"/>
          <p:cNvSpPr txBox="1"/>
          <p:nvPr/>
        </p:nvSpPr>
        <p:spPr>
          <a:xfrm>
            <a:off x="452120" y="3234690"/>
            <a:ext cx="1852930" cy="506730"/>
          </a:xfrm>
          <a:prstGeom prst="rect">
            <a:avLst/>
          </a:prstGeom>
          <a:noFill/>
        </p:spPr>
        <p:txBody>
          <a:bodyPr wrap="square" rtlCol="0" anchor="t">
            <a:sp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sym typeface="+mn-ea"/>
              </a:rPr>
              <a:t>似然比检验：</a:t>
            </a:r>
          </a:p>
        </p:txBody>
      </p:sp>
      <p:pic>
        <p:nvPicPr>
          <p:cNvPr id="9" name="图片 8"/>
          <p:cNvPicPr>
            <a:picLocks noChangeAspect="1"/>
          </p:cNvPicPr>
          <p:nvPr/>
        </p:nvPicPr>
        <p:blipFill>
          <a:blip r:embed="rId4"/>
          <a:srcRect b="1337"/>
          <a:stretch>
            <a:fillRect/>
          </a:stretch>
        </p:blipFill>
        <p:spPr>
          <a:xfrm>
            <a:off x="452120" y="3741420"/>
            <a:ext cx="5974080" cy="2435860"/>
          </a:xfrm>
          <a:prstGeom prst="rect">
            <a:avLst/>
          </a:prstGeom>
        </p:spPr>
      </p:pic>
      <p:sp>
        <p:nvSpPr>
          <p:cNvPr id="12" name="文本框 11"/>
          <p:cNvSpPr txBox="1"/>
          <p:nvPr/>
        </p:nvSpPr>
        <p:spPr>
          <a:xfrm>
            <a:off x="5374005" y="2851150"/>
            <a:ext cx="6826885" cy="1753235"/>
          </a:xfrm>
          <a:prstGeom prst="rect">
            <a:avLst/>
          </a:prstGeom>
          <a:noFill/>
        </p:spPr>
        <p:txBody>
          <a:bodyPr wrap="square" rtlCol="0">
            <a:spAutoFit/>
          </a:bodyPr>
          <a:lstStyle/>
          <a:p>
            <a:r>
              <a:rPr lang="zh-CN" altLang="en-US"/>
              <a:t>平行性检验结果显示：</a:t>
            </a:r>
          </a:p>
          <a:p>
            <a:pPr marL="285750" indent="-285750">
              <a:buFont typeface="Wingdings" panose="05000000000000000000" charset="0"/>
              <a:buChar char="p"/>
            </a:pPr>
            <a:r>
              <a:rPr lang="en-US" altLang="zh-CN"/>
              <a:t>tumor_size </a:t>
            </a:r>
            <a:r>
              <a:rPr lang="zh-CN" altLang="en-US"/>
              <a:t>和</a:t>
            </a:r>
            <a:r>
              <a:rPr lang="en-US" altLang="zh-CN"/>
              <a:t> lymph_nodes_examined_positive </a:t>
            </a:r>
            <a:r>
              <a:rPr lang="zh-CN" altLang="en-US"/>
              <a:t>是强违反者（</a:t>
            </a:r>
            <a:r>
              <a:rPr lang="en-US" altLang="zh-CN"/>
              <a:t>p &lt;&lt; 0.001</a:t>
            </a:r>
            <a:r>
              <a:rPr lang="zh-CN" altLang="en-US"/>
              <a:t>），说明它们对不同分期的影响模式不同；</a:t>
            </a:r>
          </a:p>
          <a:p>
            <a:pPr marL="285750" indent="-285750">
              <a:buFont typeface="Wingdings" panose="05000000000000000000" charset="0"/>
              <a:buChar char="p"/>
            </a:pPr>
            <a:r>
              <a:rPr lang="en-US" altLang="zh-CN"/>
              <a:t>age_at_diagnosis </a:t>
            </a:r>
            <a:r>
              <a:rPr lang="zh-CN" altLang="en-US"/>
              <a:t>和</a:t>
            </a:r>
            <a:r>
              <a:rPr lang="en-US" altLang="zh-CN"/>
              <a:t> mutation_count </a:t>
            </a:r>
            <a:r>
              <a:rPr lang="zh-CN" altLang="en-US"/>
              <a:t>的</a:t>
            </a:r>
            <a:r>
              <a:rPr lang="en-US" altLang="zh-CN"/>
              <a:t> p </a:t>
            </a:r>
            <a:r>
              <a:rPr lang="zh-CN" altLang="en-US"/>
              <a:t>值接近</a:t>
            </a:r>
            <a:r>
              <a:rPr lang="en-US" altLang="zh-CN"/>
              <a:t> 0.07</a:t>
            </a:r>
            <a:r>
              <a:rPr lang="zh-CN" altLang="en-US"/>
              <a:t>，边缘显著；</a:t>
            </a:r>
          </a:p>
          <a:p>
            <a:pPr marL="285750" indent="-285750">
              <a:buFont typeface="Wingdings" panose="05000000000000000000" charset="0"/>
              <a:buChar char="p"/>
            </a:pPr>
            <a:r>
              <a:rPr lang="en-US" altLang="zh-CN"/>
              <a:t>X3.gene_classifier_subtype </a:t>
            </a:r>
            <a:r>
              <a:rPr lang="zh-CN" altLang="en-US"/>
              <a:t>仍显著违反平行性。</a:t>
            </a:r>
          </a:p>
        </p:txBody>
      </p:sp>
      <p:sp>
        <p:nvSpPr>
          <p:cNvPr id="14" name="文本框 13"/>
          <p:cNvSpPr txBox="1"/>
          <p:nvPr/>
        </p:nvSpPr>
        <p:spPr>
          <a:xfrm>
            <a:off x="5374005" y="4693285"/>
            <a:ext cx="6826885" cy="1476375"/>
          </a:xfrm>
          <a:prstGeom prst="rect">
            <a:avLst/>
          </a:prstGeom>
          <a:noFill/>
        </p:spPr>
        <p:txBody>
          <a:bodyPr wrap="square" rtlCol="0">
            <a:spAutoFit/>
          </a:bodyPr>
          <a:lstStyle/>
          <a:p>
            <a:r>
              <a:rPr lang="zh-CN" altLang="en-US"/>
              <a:t>似然比检验与</a:t>
            </a:r>
            <a:r>
              <a:rPr lang="en-US" altLang="zh-CN">
                <a:sym typeface="+mn-ea"/>
              </a:rPr>
              <a:t>McFadden's R</a:t>
            </a:r>
            <a:r>
              <a:rPr lang="en-US" altLang="en-US">
                <a:sym typeface="+mn-ea"/>
              </a:rPr>
              <a:t>²</a:t>
            </a:r>
            <a:r>
              <a:rPr lang="en-US" altLang="zh-CN">
                <a:sym typeface="+mn-ea"/>
              </a:rPr>
              <a:t> </a:t>
            </a:r>
            <a:r>
              <a:rPr lang="zh-CN" altLang="en-US"/>
              <a:t>结果显示：</a:t>
            </a:r>
          </a:p>
          <a:p>
            <a:pPr marL="285750" indent="-285750">
              <a:buFont typeface="Wingdings" panose="05000000000000000000" charset="0"/>
              <a:buChar char="p"/>
            </a:pPr>
            <a:r>
              <a:rPr lang="en-US" altLang="zh-CN"/>
              <a:t>LR.stat = 698.19</a:t>
            </a:r>
            <a:r>
              <a:rPr lang="zh-CN" altLang="en-US"/>
              <a:t>，</a:t>
            </a:r>
            <a:r>
              <a:rPr lang="en-US" altLang="zh-CN"/>
              <a:t>df = 8</a:t>
            </a:r>
            <a:r>
              <a:rPr lang="zh-CN" altLang="en-US"/>
              <a:t>，</a:t>
            </a:r>
            <a:r>
              <a:rPr lang="en-US" altLang="zh-CN"/>
              <a:t>p &lt; 2.2e-16</a:t>
            </a:r>
            <a:r>
              <a:rPr lang="zh-CN" altLang="en-US"/>
              <a:t>，说明模型与空模型相比，拟合优度有极其显著的提升。</a:t>
            </a:r>
          </a:p>
          <a:p>
            <a:pPr marL="285750" indent="-285750">
              <a:buFont typeface="Wingdings" panose="05000000000000000000" charset="0"/>
              <a:buChar char="p"/>
            </a:pPr>
            <a:r>
              <a:rPr lang="en-US" altLang="zh-CN"/>
              <a:t>McFadden's R</a:t>
            </a:r>
            <a:r>
              <a:rPr lang="en-US" altLang="en-US"/>
              <a:t>²</a:t>
            </a:r>
            <a:r>
              <a:rPr lang="en-US" altLang="zh-CN"/>
              <a:t> = 0.2644</a:t>
            </a:r>
            <a:r>
              <a:rPr lang="zh-CN" altLang="en-US"/>
              <a:t>：解释了约</a:t>
            </a:r>
            <a:r>
              <a:rPr lang="en-US" altLang="zh-CN"/>
              <a:t> 26.4% </a:t>
            </a:r>
            <a:r>
              <a:rPr lang="zh-CN" altLang="en-US"/>
              <a:t>的变异。在医学</a:t>
            </a:r>
            <a:r>
              <a:rPr lang="en-US" altLang="zh-CN"/>
              <a:t>/</a:t>
            </a:r>
            <a:r>
              <a:rPr lang="zh-CN" altLang="en-US"/>
              <a:t>生物统计中，这是一个不错的拟合效果（通常</a:t>
            </a:r>
            <a:r>
              <a:rPr lang="en-US" altLang="zh-CN"/>
              <a:t> &gt; 0.2 </a:t>
            </a:r>
            <a:r>
              <a:rPr lang="zh-CN" altLang="en-US"/>
              <a:t>即可接受）。</a:t>
            </a:r>
          </a:p>
        </p:txBody>
      </p:sp>
      <p:sp>
        <p:nvSpPr>
          <p:cNvPr id="15" name="文本框 14"/>
          <p:cNvSpPr txBox="1"/>
          <p:nvPr/>
        </p:nvSpPr>
        <p:spPr>
          <a:xfrm>
            <a:off x="385445" y="6235700"/>
            <a:ext cx="11730990" cy="645160"/>
          </a:xfrm>
          <a:prstGeom prst="rect">
            <a:avLst/>
          </a:prstGeom>
          <a:noFill/>
        </p:spPr>
        <p:txBody>
          <a:bodyPr wrap="square" rtlCol="0">
            <a:spAutoFit/>
          </a:bodyPr>
          <a:lstStyle/>
          <a:p>
            <a:r>
              <a:rPr lang="zh-CN" altLang="en-US"/>
              <a:t>整体来看，采用有序</a:t>
            </a:r>
            <a:r>
              <a:rPr lang="en-US" altLang="zh-CN"/>
              <a:t>logistics</a:t>
            </a:r>
            <a:r>
              <a:rPr lang="zh-CN" altLang="en-US"/>
              <a:t>回归对</a:t>
            </a:r>
            <a:r>
              <a:rPr lang="en-US" altLang="zh-CN">
                <a:sym typeface="+mn-ea"/>
              </a:rPr>
              <a:t>tumor_size</a:t>
            </a:r>
            <a:r>
              <a:rPr lang="zh-CN" altLang="en-US">
                <a:sym typeface="+mn-ea"/>
              </a:rPr>
              <a:t>建模效果不好，更无法用其填补缺失值，又因缺失过多，后续不建议用此变量分析。</a:t>
            </a:r>
          </a:p>
        </p:txBody>
      </p:sp>
      <p:sp>
        <p:nvSpPr>
          <p:cNvPr id="2" name="文本框 1">
            <a:extLst>
              <a:ext uri="{FF2B5EF4-FFF2-40B4-BE49-F238E27FC236}">
                <a16:creationId xmlns:a16="http://schemas.microsoft.com/office/drawing/2014/main" id="{0E6AB0C9-21B6-4CA3-15C2-19B3712FE359}"/>
              </a:ext>
            </a:extLst>
          </p:cNvPr>
          <p:cNvSpPr txBox="1"/>
          <p:nvPr/>
        </p:nvSpPr>
        <p:spPr>
          <a:xfrm>
            <a:off x="345328" y="259087"/>
            <a:ext cx="11488532"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1">
                    <a:lumMod val="85000"/>
                  </a:schemeClr>
                </a:solidFill>
                <a:latin typeface="Arial" panose="020B0604020202020204"/>
                <a:ea typeface="微软雅黑" panose="020B0503020204020204" charset="-122"/>
              </a:rPr>
              <a:t>数据处理    描述性统计</a:t>
            </a:r>
            <a:r>
              <a:rPr lang="zh-CN" altLang="en-US" b="1" dirty="0">
                <a:latin typeface="Arial" panose="020B0604020202020204"/>
                <a:ea typeface="微软雅黑" panose="020B0503020204020204" charset="-122"/>
              </a:rPr>
              <a:t> </a:t>
            </a:r>
            <a:r>
              <a:rPr lang="zh-CN" altLang="en-US" b="1" dirty="0">
                <a:solidFill>
                  <a:schemeClr val="bg1">
                    <a:lumMod val="85000"/>
                  </a:schemeClr>
                </a:solidFill>
                <a:latin typeface="Arial" panose="020B0604020202020204"/>
                <a:ea typeface="微软雅黑" panose="020B0503020204020204" charset="-122"/>
              </a:rPr>
              <a:t>   关联分析    </a:t>
            </a:r>
            <a:r>
              <a:rPr lang="zh-CN" altLang="en-US" b="1" dirty="0">
                <a:latin typeface="Arial" panose="020B0604020202020204"/>
                <a:ea typeface="微软雅黑" panose="020B0503020204020204" charset="-122"/>
              </a:rPr>
              <a:t>回归建模</a:t>
            </a:r>
            <a:r>
              <a:rPr kumimoji="0" lang="zh-CN" altLang="en-US" sz="2400" b="1" i="0" u="none" strike="noStrike" kern="1200" cap="none" spc="0" normalizeH="0" baseline="0" noProof="0" dirty="0">
                <a:ln>
                  <a:noFill/>
                </a:ln>
                <a:effectLst/>
                <a:uLnTx/>
                <a:uFillTx/>
                <a:latin typeface="Arial" panose="020B0604020202020204"/>
                <a:ea typeface="微软雅黑" panose="020B0503020204020204" charset="-122"/>
                <a:cs typeface="+mn-cs"/>
              </a:rPr>
              <a:t>    </a:t>
            </a:r>
            <a:r>
              <a:rPr kumimoji="0" lang="zh-CN" altLang="en-US" sz="2400" b="1" i="0" u="none" strike="noStrike" kern="1200" cap="none" spc="0" normalizeH="0" baseline="0" noProof="0" dirty="0">
                <a:ln>
                  <a:noFill/>
                </a:ln>
                <a:solidFill>
                  <a:schemeClr val="bg1">
                    <a:lumMod val="85000"/>
                  </a:schemeClr>
                </a:solidFill>
                <a:effectLst/>
                <a:uLnTx/>
                <a:uFillTx/>
                <a:latin typeface="Arial" panose="020B0604020202020204"/>
                <a:ea typeface="微软雅黑" panose="020B0503020204020204" charset="-122"/>
                <a:cs typeface="+mn-cs"/>
              </a:rPr>
              <a:t>生存分析</a:t>
            </a:r>
          </a:p>
        </p:txBody>
      </p:sp>
    </p:spTree>
    <p:extLst>
      <p:ext uri="{BB962C8B-B14F-4D97-AF65-F5344CB8AC3E}">
        <p14:creationId xmlns:p14="http://schemas.microsoft.com/office/powerpoint/2010/main" val="98449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乳腺癌肿瘤大小的影响因素及预测</a:t>
            </a:r>
          </a:p>
        </p:txBody>
      </p:sp>
      <p:sp>
        <p:nvSpPr>
          <p:cNvPr id="3" name="文本框 2"/>
          <p:cNvSpPr txBox="1"/>
          <p:nvPr/>
        </p:nvSpPr>
        <p:spPr>
          <a:xfrm>
            <a:off x="345440" y="1377950"/>
            <a:ext cx="11403965" cy="5269865"/>
          </a:xfrm>
          <a:prstGeom prst="rect">
            <a:avLst/>
          </a:prstGeom>
          <a:noFill/>
        </p:spPr>
        <p:txBody>
          <a:bodyPr wrap="square">
            <a:noAutofit/>
          </a:bodyPr>
          <a:lstStyle/>
          <a:p>
            <a:pPr fontAlgn="auto">
              <a:lnSpc>
                <a:spcPct val="150000"/>
              </a:lnSpc>
            </a:pPr>
            <a:r>
              <a:rPr lang="zh-CN" altLang="en-US" b="1" dirty="0">
                <a:latin typeface="思源黑体 CN" panose="020B0500000000000000" pitchFamily="34" charset="-122"/>
                <a:ea typeface="思源黑体 CN" panose="020B0500000000000000" pitchFamily="34" charset="-122"/>
              </a:rPr>
              <a:t>因变量</a:t>
            </a:r>
            <a:r>
              <a:rPr lang="zh-CN" altLang="en-US" dirty="0">
                <a:latin typeface="思源黑体 CN" panose="020B0500000000000000" pitchFamily="34" charset="-122"/>
                <a:ea typeface="思源黑体 CN" panose="020B0500000000000000" pitchFamily="34" charset="-122"/>
              </a:rPr>
              <a:t>：</a:t>
            </a:r>
            <a:r>
              <a:rPr lang="en-US" altLang="zh-CN" dirty="0" err="1">
                <a:latin typeface="思源黑体 CN" panose="020B0500000000000000" pitchFamily="34" charset="-122"/>
                <a:ea typeface="思源黑体 CN" panose="020B0500000000000000" pitchFamily="34" charset="-122"/>
              </a:rPr>
              <a:t>tumor_size</a:t>
            </a:r>
            <a:r>
              <a:rPr lang="zh-CN" altLang="en-US" dirty="0">
                <a:latin typeface="思源黑体 CN" panose="020B0500000000000000" pitchFamily="34" charset="-122"/>
                <a:ea typeface="思源黑体 CN" panose="020B0500000000000000" pitchFamily="34" charset="-122"/>
              </a:rPr>
              <a:t>（连续型，单位 </a:t>
            </a:r>
            <a:r>
              <a:rPr lang="en-US" altLang="zh-CN" dirty="0">
                <a:latin typeface="思源黑体 CN" panose="020B0500000000000000" pitchFamily="34" charset="-122"/>
                <a:ea typeface="思源黑体 CN" panose="020B0500000000000000" pitchFamily="34" charset="-122"/>
              </a:rPr>
              <a:t>mm</a:t>
            </a:r>
            <a:r>
              <a:rPr lang="zh-CN" altLang="en-US" dirty="0">
                <a:latin typeface="思源黑体 CN" panose="020B0500000000000000" pitchFamily="34" charset="-122"/>
                <a:ea typeface="思源黑体 CN" panose="020B0500000000000000" pitchFamily="34" charset="-122"/>
              </a:rPr>
              <a:t>）</a:t>
            </a:r>
          </a:p>
          <a:p>
            <a:pPr fontAlgn="auto">
              <a:lnSpc>
                <a:spcPct val="150000"/>
              </a:lnSpc>
            </a:pPr>
            <a:r>
              <a:rPr lang="zh-CN" altLang="en-US" b="1" dirty="0">
                <a:latin typeface="思源黑体 CN" panose="020B0500000000000000" pitchFamily="34" charset="-122"/>
                <a:ea typeface="思源黑体 CN" panose="020B0500000000000000" pitchFamily="34" charset="-122"/>
              </a:rPr>
              <a:t>自变量</a:t>
            </a:r>
            <a:r>
              <a:rPr lang="zh-CN" altLang="en-US" dirty="0">
                <a:latin typeface="思源黑体 CN" panose="020B0500000000000000" pitchFamily="34" charset="-122"/>
                <a:ea typeface="思源黑体 CN" panose="020B0500000000000000" pitchFamily="34" charset="-122"/>
              </a:rPr>
              <a:t>：临床变量</a:t>
            </a:r>
            <a:r>
              <a:rPr lang="en-US" altLang="zh-CN" dirty="0">
                <a:latin typeface="思源黑体 CN" panose="020B0500000000000000" pitchFamily="34" charset="-122"/>
                <a:ea typeface="思源黑体 CN" panose="020B0500000000000000" pitchFamily="34" charset="-122"/>
              </a:rPr>
              <a:t>：(1) </a:t>
            </a:r>
            <a:r>
              <a:rPr lang="zh-CN" altLang="en-US" dirty="0">
                <a:latin typeface="思源黑体 CN" panose="020B0500000000000000" pitchFamily="34" charset="-122"/>
                <a:ea typeface="思源黑体 CN" panose="020B0500000000000000" pitchFamily="34" charset="-122"/>
              </a:rPr>
              <a:t>非派生；</a:t>
            </a:r>
            <a:r>
              <a:rPr lang="en-US" altLang="zh-CN" dirty="0">
                <a:latin typeface="思源黑体 CN" panose="020B0500000000000000" pitchFamily="34" charset="-122"/>
                <a:ea typeface="思源黑体 CN" panose="020B0500000000000000" pitchFamily="34" charset="-122"/>
              </a:rPr>
              <a:t>(2) </a:t>
            </a:r>
            <a:r>
              <a:rPr lang="zh-CN" altLang="en-US" dirty="0">
                <a:latin typeface="思源黑体 CN" panose="020B0500000000000000" pitchFamily="34" charset="-122"/>
                <a:ea typeface="思源黑体 CN" panose="020B0500000000000000" pitchFamily="34" charset="-122"/>
              </a:rPr>
              <a:t>在诊断时已知；</a:t>
            </a:r>
            <a:r>
              <a:rPr lang="en-US" altLang="zh-CN" dirty="0">
                <a:latin typeface="思源黑体 CN" panose="020B0500000000000000" pitchFamily="34" charset="-122"/>
                <a:ea typeface="思源黑体 CN" panose="020B0500000000000000" pitchFamily="34" charset="-122"/>
              </a:rPr>
              <a:t>(3) </a:t>
            </a:r>
            <a:r>
              <a:rPr lang="zh-CN" altLang="en-US" dirty="0">
                <a:latin typeface="思源黑体 CN" panose="020B0500000000000000" pitchFamily="34" charset="-122"/>
                <a:ea typeface="思源黑体 CN" panose="020B0500000000000000" pitchFamily="34" charset="-122"/>
              </a:rPr>
              <a:t>有独立生物学意义</a:t>
            </a:r>
          </a:p>
          <a:p>
            <a:pPr marL="1200150" lvl="2" indent="-285750" fontAlgn="auto">
              <a:lnSpc>
                <a:spcPct val="100000"/>
              </a:lnSpc>
              <a:buFont typeface="Wingdings" panose="05000000000000000000" charset="0"/>
              <a:buChar char=""/>
            </a:pPr>
            <a:r>
              <a:rPr lang="zh-CN" altLang="en-US" dirty="0">
                <a:latin typeface="思源黑体 CN" panose="020B0500000000000000" pitchFamily="34" charset="-122"/>
                <a:ea typeface="思源黑体 CN" panose="020B0500000000000000" pitchFamily="34" charset="-122"/>
              </a:rPr>
              <a:t>患者基础特征</a:t>
            </a:r>
          </a:p>
          <a:p>
            <a:pPr marL="1657350" lvl="3" indent="-285750" fontAlgn="auto">
              <a:lnSpc>
                <a:spcPct val="100000"/>
              </a:lnSpc>
              <a:buFont typeface="Wingdings" panose="05000000000000000000" charset="0"/>
              <a:buChar char=""/>
            </a:pPr>
            <a:r>
              <a:rPr lang="en-US" altLang="zh-CN" dirty="0" err="1">
                <a:latin typeface="思源黑体 CN" panose="020B0500000000000000" pitchFamily="34" charset="-122"/>
                <a:ea typeface="思源黑体 CN" panose="020B0500000000000000" pitchFamily="34" charset="-122"/>
              </a:rPr>
              <a:t>age_at_diagnosis</a:t>
            </a:r>
            <a:r>
              <a:rPr lang="zh-CN" altLang="en-US" dirty="0">
                <a:latin typeface="思源黑体 CN" panose="020B0500000000000000" pitchFamily="34" charset="-122"/>
                <a:ea typeface="思源黑体 CN" panose="020B0500000000000000" pitchFamily="34" charset="-122"/>
              </a:rPr>
              <a:t>（诊断年龄）</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反映患者基础生理状态，与肿瘤生长动力学相关</a:t>
            </a:r>
          </a:p>
          <a:p>
            <a:pPr marL="1657350" lvl="3" indent="-285750" fontAlgn="auto">
              <a:lnSpc>
                <a:spcPct val="100000"/>
              </a:lnSpc>
              <a:buFont typeface="Wingdings" panose="05000000000000000000" charset="0"/>
              <a:buChar char=""/>
            </a:pPr>
            <a:r>
              <a:rPr lang="en-US" altLang="zh-CN" dirty="0" err="1">
                <a:latin typeface="思源黑体 CN" panose="020B0500000000000000" pitchFamily="34" charset="-122"/>
                <a:ea typeface="思源黑体 CN" panose="020B0500000000000000" pitchFamily="34" charset="-122"/>
              </a:rPr>
              <a:t>inferred_menopausal_state</a:t>
            </a:r>
            <a:r>
              <a:rPr lang="zh-CN" altLang="en-US" dirty="0">
                <a:latin typeface="思源黑体 CN" panose="020B0500000000000000" pitchFamily="34" charset="-122"/>
                <a:ea typeface="思源黑体 CN" panose="020B0500000000000000" pitchFamily="34" charset="-122"/>
              </a:rPr>
              <a:t>（绝经状态）</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代表体内激素环境差异，影响肿瘤生长方式</a:t>
            </a:r>
          </a:p>
          <a:p>
            <a:pPr marL="1200150" lvl="2" indent="-285750" fontAlgn="auto">
              <a:lnSpc>
                <a:spcPct val="100000"/>
              </a:lnSpc>
              <a:buFont typeface="Wingdings" panose="05000000000000000000" charset="0"/>
              <a:buChar char=""/>
            </a:pPr>
            <a:r>
              <a:rPr lang="zh-CN" altLang="en-US" dirty="0">
                <a:latin typeface="思源黑体 CN" panose="020B0500000000000000" pitchFamily="34" charset="-122"/>
                <a:ea typeface="思源黑体 CN" panose="020B0500000000000000" pitchFamily="34" charset="-122"/>
              </a:rPr>
              <a:t>肿瘤负荷与病理特征</a:t>
            </a:r>
          </a:p>
          <a:p>
            <a:pPr marL="1657350" lvl="3" indent="-285750" fontAlgn="auto">
              <a:lnSpc>
                <a:spcPct val="100000"/>
              </a:lnSpc>
              <a:buFont typeface="Wingdings" panose="05000000000000000000" charset="0"/>
              <a:buChar char=""/>
            </a:pPr>
            <a:r>
              <a:rPr lang="en-US" altLang="zh-CN" dirty="0">
                <a:latin typeface="思源黑体 CN" panose="020B0500000000000000" pitchFamily="34" charset="-122"/>
                <a:ea typeface="思源黑体 CN" panose="020B0500000000000000" pitchFamily="34" charset="-122"/>
              </a:rPr>
              <a:t>cellularity</a:t>
            </a:r>
            <a:r>
              <a:rPr lang="zh-CN" altLang="en-US" dirty="0">
                <a:latin typeface="思源黑体 CN" panose="020B0500000000000000" pitchFamily="34" charset="-122"/>
                <a:ea typeface="思源黑体 CN" panose="020B0500000000000000" pitchFamily="34" charset="-122"/>
              </a:rPr>
              <a:t>（肿瘤细胞密度）</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反映样本中肿瘤细胞的数量及成簇程度</a:t>
            </a:r>
          </a:p>
          <a:p>
            <a:pPr marL="1657350" lvl="3" indent="-285750" fontAlgn="auto">
              <a:lnSpc>
                <a:spcPct val="100000"/>
              </a:lnSpc>
              <a:buFont typeface="Wingdings" panose="05000000000000000000" charset="0"/>
              <a:buChar char=""/>
            </a:pPr>
            <a:r>
              <a:rPr lang="en-US" altLang="zh-CN" dirty="0" err="1">
                <a:latin typeface="思源黑体 CN" panose="020B0500000000000000" pitchFamily="34" charset="-122"/>
                <a:ea typeface="思源黑体 CN" panose="020B0500000000000000" pitchFamily="34" charset="-122"/>
              </a:rPr>
              <a:t>neoplasm_histologic_grade</a:t>
            </a:r>
            <a:r>
              <a:rPr lang="zh-CN" altLang="en-US" dirty="0">
                <a:latin typeface="思源黑体 CN" panose="020B0500000000000000" pitchFamily="34" charset="-122"/>
                <a:ea typeface="思源黑体 CN" panose="020B0500000000000000" pitchFamily="34" charset="-122"/>
              </a:rPr>
              <a:t>（肿瘤组织学分级）</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反映肿瘤分化程度和恶性程度</a:t>
            </a:r>
          </a:p>
          <a:p>
            <a:pPr marL="1657350" lvl="3" indent="-285750" fontAlgn="auto">
              <a:lnSpc>
                <a:spcPct val="100000"/>
              </a:lnSpc>
              <a:buFont typeface="Wingdings" panose="05000000000000000000" charset="0"/>
              <a:buChar char=""/>
            </a:pPr>
            <a:r>
              <a:rPr lang="en-US" altLang="zh-CN" dirty="0" err="1">
                <a:latin typeface="思源黑体 CN" panose="020B0500000000000000" pitchFamily="34" charset="-122"/>
                <a:ea typeface="思源黑体 CN" panose="020B0500000000000000" pitchFamily="34" charset="-122"/>
              </a:rPr>
              <a:t>lymph_nodes_examined_positive</a:t>
            </a:r>
            <a:r>
              <a:rPr lang="zh-CN" altLang="en-US" dirty="0">
                <a:latin typeface="思源黑体 CN" panose="020B0500000000000000" pitchFamily="34" charset="-122"/>
                <a:ea typeface="思源黑体 CN" panose="020B0500000000000000" pitchFamily="34" charset="-122"/>
              </a:rPr>
              <a:t>（阳性淋巴结数）</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衡量肿瘤侵袭性和扩散程度</a:t>
            </a:r>
          </a:p>
          <a:p>
            <a:pPr marL="1200150" lvl="2" indent="-285750" fontAlgn="auto">
              <a:lnSpc>
                <a:spcPct val="100000"/>
              </a:lnSpc>
              <a:buFont typeface="Wingdings" panose="05000000000000000000" charset="0"/>
              <a:buChar char=""/>
            </a:pPr>
            <a:r>
              <a:rPr lang="zh-CN" altLang="en-US" dirty="0">
                <a:latin typeface="思源黑体 CN" panose="020B0500000000000000" pitchFamily="34" charset="-122"/>
                <a:ea typeface="思源黑体 CN" panose="020B0500000000000000" pitchFamily="34" charset="-122"/>
              </a:rPr>
              <a:t>分子分型与受体状态</a:t>
            </a:r>
          </a:p>
          <a:p>
            <a:pPr marL="1657350" lvl="3" indent="-285750" fontAlgn="auto">
              <a:lnSpc>
                <a:spcPct val="100000"/>
              </a:lnSpc>
              <a:buFont typeface="Wingdings" panose="05000000000000000000" charset="0"/>
              <a:buChar char=""/>
            </a:pPr>
            <a:r>
              <a:rPr lang="en-US" altLang="zh-CN" dirty="0" err="1">
                <a:latin typeface="思源黑体 CN" panose="020B0500000000000000" pitchFamily="34" charset="-122"/>
                <a:ea typeface="思源黑体 CN" panose="020B0500000000000000" pitchFamily="34" charset="-122"/>
              </a:rPr>
              <a:t>er_status</a:t>
            </a:r>
            <a:r>
              <a:rPr lang="zh-CN" altLang="en-US" dirty="0">
                <a:latin typeface="思源黑体 CN" panose="020B0500000000000000" pitchFamily="34" charset="-122"/>
                <a:ea typeface="思源黑体 CN" panose="020B0500000000000000" pitchFamily="34" charset="-122"/>
              </a:rPr>
              <a:t>（癌细胞雌激素受体状态）</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影响肿瘤对激素信号的依赖性</a:t>
            </a:r>
          </a:p>
          <a:p>
            <a:pPr marL="1657350" lvl="3" indent="-285750" fontAlgn="auto">
              <a:lnSpc>
                <a:spcPct val="100000"/>
              </a:lnSpc>
              <a:buFont typeface="Wingdings" panose="05000000000000000000" charset="0"/>
              <a:buChar char=""/>
            </a:pPr>
            <a:r>
              <a:rPr lang="en-US" altLang="zh-CN" dirty="0">
                <a:latin typeface="思源黑体 CN" panose="020B0500000000000000" pitchFamily="34" charset="-122"/>
                <a:ea typeface="思源黑体 CN" panose="020B0500000000000000" pitchFamily="34" charset="-122"/>
              </a:rPr>
              <a:t>her2_status</a:t>
            </a:r>
            <a:r>
              <a:rPr lang="zh-CN" altLang="en-US" dirty="0">
                <a:latin typeface="思源黑体 CN" panose="020B0500000000000000" pitchFamily="34" charset="-122"/>
                <a:ea typeface="思源黑体 CN" panose="020B0500000000000000" pitchFamily="34" charset="-122"/>
              </a:rPr>
              <a:t>（癌症</a:t>
            </a:r>
            <a:r>
              <a:rPr lang="en-US" altLang="zh-CN" dirty="0">
                <a:latin typeface="思源黑体 CN" panose="020B0500000000000000" pitchFamily="34" charset="-122"/>
                <a:ea typeface="思源黑体 CN" panose="020B0500000000000000" pitchFamily="34" charset="-122"/>
              </a:rPr>
              <a:t>HER2 </a:t>
            </a:r>
            <a:r>
              <a:rPr lang="zh-CN" altLang="en-US" dirty="0">
                <a:latin typeface="思源黑体 CN" panose="020B0500000000000000" pitchFamily="34" charset="-122"/>
                <a:ea typeface="思源黑体 CN" panose="020B0500000000000000" pitchFamily="34" charset="-122"/>
              </a:rPr>
              <a:t>状态）</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与肿瘤增殖活性和侵袭性相关</a:t>
            </a:r>
          </a:p>
          <a:p>
            <a:pPr marL="1657350" lvl="3" indent="-285750" fontAlgn="auto">
              <a:lnSpc>
                <a:spcPct val="100000"/>
              </a:lnSpc>
              <a:buFont typeface="Wingdings" panose="05000000000000000000" charset="0"/>
              <a:buChar char=""/>
            </a:pPr>
            <a:r>
              <a:rPr lang="en-US" altLang="zh-CN" dirty="0">
                <a:latin typeface="思源黑体 CN" panose="020B0500000000000000" pitchFamily="34" charset="-122"/>
                <a:ea typeface="思源黑体 CN" panose="020B0500000000000000" pitchFamily="34" charset="-122"/>
              </a:rPr>
              <a:t>pam50_+_claudin-low_subtype</a:t>
            </a:r>
            <a:r>
              <a:rPr lang="zh-CN" altLang="en-US" dirty="0">
                <a:latin typeface="思源黑体 CN" panose="020B0500000000000000" pitchFamily="34" charset="-122"/>
                <a:ea typeface="思源黑体 CN" panose="020B0500000000000000" pitchFamily="34" charset="-122"/>
              </a:rPr>
              <a:t>（分子亚型）</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综合反映乳腺癌的分子生物学特征</a:t>
            </a:r>
          </a:p>
          <a:p>
            <a:pPr marL="1200150" lvl="2" indent="-285750" fontAlgn="auto">
              <a:lnSpc>
                <a:spcPct val="100000"/>
              </a:lnSpc>
              <a:buFont typeface="Wingdings" panose="05000000000000000000" charset="0"/>
              <a:buChar char=""/>
            </a:pPr>
            <a:r>
              <a:rPr lang="zh-CN" altLang="en-US" dirty="0">
                <a:latin typeface="思源黑体 CN" panose="020B0500000000000000" pitchFamily="34" charset="-122"/>
                <a:ea typeface="思源黑体 CN" panose="020B0500000000000000" pitchFamily="34" charset="-122"/>
              </a:rPr>
              <a:t>队列信息（批次</a:t>
            </a:r>
            <a:r>
              <a:rPr lang="en-US" altLang="zh-CN" dirty="0">
                <a:latin typeface="思源黑体 CN" panose="020B0500000000000000" pitchFamily="34" charset="-122"/>
                <a:ea typeface="思源黑体 CN" panose="020B0500000000000000" pitchFamily="34" charset="-122"/>
              </a:rPr>
              <a:t> / </a:t>
            </a:r>
            <a:r>
              <a:rPr lang="zh-CN" altLang="en-US" dirty="0">
                <a:latin typeface="思源黑体 CN" panose="020B0500000000000000" pitchFamily="34" charset="-122"/>
                <a:ea typeface="思源黑体 CN" panose="020B0500000000000000" pitchFamily="34" charset="-122"/>
              </a:rPr>
              <a:t>人群差异控制）</a:t>
            </a:r>
          </a:p>
          <a:p>
            <a:pPr marL="1657350" lvl="3" indent="-285750" fontAlgn="auto">
              <a:lnSpc>
                <a:spcPct val="100000"/>
              </a:lnSpc>
              <a:buFont typeface="Wingdings" panose="05000000000000000000" charset="0"/>
              <a:buChar char=""/>
            </a:pPr>
            <a:r>
              <a:rPr lang="en-US" altLang="zh-CN" dirty="0">
                <a:latin typeface="思源黑体 CN" panose="020B0500000000000000" pitchFamily="34" charset="-122"/>
                <a:ea typeface="思源黑体 CN" panose="020B0500000000000000" pitchFamily="34" charset="-122"/>
              </a:rPr>
              <a:t>cohort</a:t>
            </a:r>
            <a:r>
              <a:rPr lang="zh-CN" altLang="en-US" dirty="0">
                <a:latin typeface="思源黑体 CN" panose="020B0500000000000000" pitchFamily="34" charset="-122"/>
                <a:ea typeface="思源黑体 CN" panose="020B0500000000000000" pitchFamily="34" charset="-122"/>
              </a:rPr>
              <a:t>（队列编号）</a:t>
            </a:r>
            <a:r>
              <a:rPr lang="en-US"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 </a:t>
            </a:r>
            <a:r>
              <a:rPr lang="zh-CN" altLang="en-US" dirty="0">
                <a:latin typeface="思源黑体 CN" panose="020B0500000000000000" pitchFamily="34" charset="-122"/>
                <a:ea typeface="思源黑体 CN" panose="020B0500000000000000" pitchFamily="34" charset="-122"/>
              </a:rPr>
              <a:t>用于控制不同研究批次或人群来源带来的系统差异</a:t>
            </a:r>
          </a:p>
          <a:p>
            <a:pPr lvl="2" indent="0" fontAlgn="auto">
              <a:lnSpc>
                <a:spcPct val="100000"/>
              </a:lnSpc>
              <a:buFont typeface="Wingdings" panose="05000000000000000000" charset="0"/>
              <a:buNone/>
            </a:pPr>
            <a:r>
              <a:rPr lang="zh-CN" altLang="en-US" dirty="0">
                <a:latin typeface="思源黑体 CN" panose="020B0500000000000000" pitchFamily="34" charset="-122"/>
                <a:ea typeface="思源黑体 CN" panose="020B0500000000000000" pitchFamily="34" charset="-122"/>
              </a:rPr>
              <a:t>基因变量：</a:t>
            </a:r>
            <a:r>
              <a:rPr lang="en-US" altLang="zh-CN" dirty="0">
                <a:latin typeface="思源黑体 CN" panose="020B0500000000000000" pitchFamily="34" charset="-122"/>
                <a:ea typeface="思源黑体 CN" panose="020B0500000000000000" pitchFamily="34" charset="-122"/>
              </a:rPr>
              <a:t>40 </a:t>
            </a:r>
            <a:r>
              <a:rPr lang="zh-CN" altLang="en-US" dirty="0">
                <a:latin typeface="思源黑体 CN" panose="020B0500000000000000" pitchFamily="34" charset="-122"/>
                <a:ea typeface="思源黑体 CN" panose="020B0500000000000000" pitchFamily="34" charset="-122"/>
              </a:rPr>
              <a:t>个</a:t>
            </a:r>
            <a:r>
              <a:rPr lang="en-US" altLang="zh-CN" dirty="0">
                <a:latin typeface="思源黑体 CN" panose="020B0500000000000000" pitchFamily="34" charset="-122"/>
                <a:ea typeface="思源黑体 CN" panose="020B0500000000000000" pitchFamily="34" charset="-122"/>
              </a:rPr>
              <a:t>hub genes</a:t>
            </a:r>
            <a:r>
              <a:rPr lang="zh-CN" altLang="en-US" dirty="0">
                <a:latin typeface="思源黑体 CN" panose="020B0500000000000000" pitchFamily="34" charset="-122"/>
                <a:ea typeface="思源黑体 CN" panose="020B0500000000000000" pitchFamily="34" charset="-122"/>
              </a:rPr>
              <a:t>（核心基因）（来自</a:t>
            </a:r>
            <a:r>
              <a:rPr lang="en-US" altLang="zh-CN" dirty="0">
                <a:latin typeface="思源黑体 CN" panose="020B0500000000000000" pitchFamily="34" charset="-122"/>
                <a:ea typeface="思源黑体 CN" panose="020B0500000000000000" pitchFamily="34" charset="-122"/>
              </a:rPr>
              <a:t>red+brown</a:t>
            </a:r>
            <a:r>
              <a:rPr lang="zh-CN" altLang="en-US" dirty="0">
                <a:latin typeface="思源黑体 CN" panose="020B0500000000000000" pitchFamily="34" charset="-122"/>
                <a:ea typeface="思源黑体 CN" panose="020B0500000000000000" pitchFamily="34" charset="-122"/>
              </a:rPr>
              <a:t>模块）</a:t>
            </a:r>
          </a:p>
          <a:p>
            <a:pPr fontAlgn="auto">
              <a:lnSpc>
                <a:spcPct val="150000"/>
              </a:lnSpc>
            </a:pPr>
            <a:r>
              <a:rPr lang="zh-CN" altLang="en-US" b="1" dirty="0">
                <a:latin typeface="思源黑体 CN" panose="020B0500000000000000" pitchFamily="34" charset="-122"/>
                <a:ea typeface="思源黑体 CN" panose="020B0500000000000000" pitchFamily="34" charset="-122"/>
              </a:rPr>
              <a:t>模型</a:t>
            </a:r>
            <a:r>
              <a:rPr lang="zh-CN" altLang="en-US" dirty="0">
                <a:latin typeface="思源黑体 CN" panose="020B0500000000000000" pitchFamily="34" charset="-122"/>
                <a:ea typeface="思源黑体 CN" panose="020B0500000000000000" pitchFamily="34" charset="-122"/>
              </a:rPr>
              <a:t>：</a:t>
            </a:r>
            <a:r>
              <a:rPr lang="en-US" altLang="zh-CN" dirty="0">
                <a:latin typeface="思源黑体 CN" panose="020B0500000000000000" pitchFamily="34" charset="-122"/>
                <a:ea typeface="思源黑体 CN" panose="020B0500000000000000" pitchFamily="34" charset="-122"/>
              </a:rPr>
              <a:t>LASSO </a:t>
            </a:r>
            <a:r>
              <a:rPr lang="zh-CN" altLang="en-US" dirty="0">
                <a:latin typeface="思源黑体 CN" panose="020B0500000000000000" pitchFamily="34" charset="-122"/>
                <a:ea typeface="思源黑体 CN" panose="020B0500000000000000" pitchFamily="34" charset="-122"/>
              </a:rPr>
              <a:t>用于变量选择，后续用普通最小二乘（</a:t>
            </a:r>
            <a:r>
              <a:rPr lang="en-US" altLang="zh-CN" dirty="0">
                <a:latin typeface="思源黑体 CN" panose="020B0500000000000000" pitchFamily="34" charset="-122"/>
                <a:ea typeface="思源黑体 CN" panose="020B0500000000000000" pitchFamily="34" charset="-122"/>
              </a:rPr>
              <a:t>OLS</a:t>
            </a:r>
            <a:r>
              <a:rPr lang="zh-CN" altLang="en-US" dirty="0">
                <a:latin typeface="思源黑体 CN" panose="020B0500000000000000" pitchFamily="34" charset="-122"/>
                <a:ea typeface="思源黑体 CN" panose="020B0500000000000000" pitchFamily="34" charset="-122"/>
              </a:rPr>
              <a:t>）进行统计推断与诊断。</a:t>
            </a:r>
          </a:p>
          <a:p>
            <a:pPr indent="457200" fontAlgn="auto">
              <a:lnSpc>
                <a:spcPct val="150000"/>
              </a:lnSpc>
            </a:pPr>
            <a:endParaRPr lang="zh-CN" altLang="en-US" dirty="0">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因变量处理</a:t>
            </a:r>
            <a:r>
              <a:rPr kumimoji="0" lang="en-US" altLang="zh-CN" sz="2400" b="1" i="0" u="none" strike="noStrike" kern="1200" cap="none" spc="0" normalizeH="0" baseline="0" noProof="0" dirty="0">
                <a:ln>
                  <a:noFill/>
                </a:ln>
                <a:effectLst/>
                <a:uLnTx/>
                <a:uFillTx/>
                <a:latin typeface="Arial" panose="020B0604020202090204"/>
                <a:ea typeface="微软雅黑"/>
                <a:cs typeface="+mn-cs"/>
              </a:rPr>
              <a:t>——</a:t>
            </a:r>
            <a:r>
              <a:rPr kumimoji="0" lang="zh-CN" altLang="en-US" sz="2400" b="1" i="0" u="none" strike="noStrike" kern="1200" cap="none" spc="0" normalizeH="0" baseline="0" noProof="0" dirty="0">
                <a:ln>
                  <a:noFill/>
                </a:ln>
                <a:effectLst/>
                <a:uLnTx/>
                <a:uFillTx/>
                <a:latin typeface="Arial" panose="020B0604020202090204"/>
                <a:ea typeface="微软雅黑"/>
                <a:cs typeface="+mn-cs"/>
              </a:rPr>
              <a:t>肿瘤大小</a:t>
            </a:r>
          </a:p>
        </p:txBody>
      </p:sp>
      <p:sp>
        <p:nvSpPr>
          <p:cNvPr id="3" name="文本框 2"/>
          <p:cNvSpPr txBox="1"/>
          <p:nvPr/>
        </p:nvSpPr>
        <p:spPr>
          <a:xfrm>
            <a:off x="345440" y="1667510"/>
            <a:ext cx="5570855" cy="3830955"/>
          </a:xfrm>
          <a:prstGeom prst="rect">
            <a:avLst/>
          </a:prstGeom>
          <a:noFill/>
        </p:spPr>
        <p:txBody>
          <a:bodyPr wrap="square">
            <a:spAutoFit/>
          </a:bodyPr>
          <a:lstStyle/>
          <a:p>
            <a:pPr fontAlgn="auto">
              <a:lnSpc>
                <a:spcPct val="150000"/>
              </a:lnSpc>
            </a:pPr>
            <a:r>
              <a:rPr lang="zh-CN" altLang="en-US" b="0" i="0" dirty="0">
                <a:solidFill>
                  <a:srgbClr val="191B1F"/>
                </a:solidFill>
                <a:effectLst/>
                <a:latin typeface="+mn-ea"/>
                <a:cs typeface="+mn-ea"/>
              </a:rPr>
              <a:t>原始缺失率</a:t>
            </a:r>
            <a:r>
              <a:rPr lang="en-US" altLang="zh-CN" b="0" i="0" dirty="0">
                <a:solidFill>
                  <a:srgbClr val="191B1F"/>
                </a:solidFill>
                <a:effectLst/>
                <a:latin typeface="+mn-ea"/>
                <a:cs typeface="+mn-ea"/>
              </a:rPr>
              <a:t>：1.05%</a:t>
            </a:r>
            <a:r>
              <a:rPr lang="zh-CN" altLang="en-US" b="0" i="0" dirty="0">
                <a:solidFill>
                  <a:srgbClr val="191B1F"/>
                </a:solidFill>
                <a:effectLst/>
                <a:latin typeface="+mn-ea"/>
                <a:cs typeface="+mn-ea"/>
              </a:rPr>
              <a:t>（</a:t>
            </a:r>
            <a:r>
              <a:rPr lang="en-US" altLang="zh-CN" b="0" i="0" dirty="0">
                <a:solidFill>
                  <a:srgbClr val="191B1F"/>
                </a:solidFill>
                <a:effectLst/>
                <a:latin typeface="+mn-ea"/>
                <a:cs typeface="+mn-ea"/>
              </a:rPr>
              <a:t>1884/1904</a:t>
            </a:r>
            <a:r>
              <a:rPr lang="zh-CN" altLang="en-US" b="0" i="0" dirty="0">
                <a:solidFill>
                  <a:srgbClr val="191B1F"/>
                </a:solidFill>
                <a:effectLst/>
                <a:latin typeface="+mn-ea"/>
                <a:cs typeface="+mn-ea"/>
              </a:rPr>
              <a:t>样本有效）</a:t>
            </a: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endParaRPr lang="zh-CN" altLang="en-US" b="0" i="0" dirty="0">
              <a:solidFill>
                <a:srgbClr val="191B1F"/>
              </a:solidFill>
              <a:effectLst/>
              <a:latin typeface="思源黑体 CN" panose="020B0500000000000000" pitchFamily="34" charset="-122"/>
              <a:ea typeface="思源黑体 CN" panose="020B0500000000000000" pitchFamily="34" charset="-122"/>
            </a:endParaRPr>
          </a:p>
          <a:p>
            <a:pPr fontAlgn="auto">
              <a:lnSpc>
                <a:spcPct val="150000"/>
              </a:lnSpc>
            </a:pPr>
            <a:r>
              <a:rPr lang="en-US" altLang="zh-CN" b="0" i="0" dirty="0">
                <a:solidFill>
                  <a:srgbClr val="191B1F"/>
                </a:solidFill>
                <a:effectLst/>
                <a:latin typeface="+mn-ea"/>
                <a:cs typeface="+mn-ea"/>
              </a:rPr>
              <a:t>Box-Cox</a:t>
            </a:r>
            <a:r>
              <a:rPr lang="zh-CN" altLang="en-US" b="0" i="0" dirty="0">
                <a:solidFill>
                  <a:srgbClr val="191B1F"/>
                </a:solidFill>
                <a:effectLst/>
                <a:latin typeface="+mn-ea"/>
                <a:cs typeface="+mn-ea"/>
              </a:rPr>
              <a:t>变换的效果略优于对数变换</a:t>
            </a:r>
            <a:r>
              <a:rPr lang="en-US" altLang="zh-CN" b="0" i="0" dirty="0">
                <a:solidFill>
                  <a:srgbClr val="191B1F"/>
                </a:solidFill>
                <a:effectLst/>
                <a:latin typeface="+mn-ea"/>
                <a:cs typeface="+mn-ea"/>
              </a:rPr>
              <a:t>，</a:t>
            </a:r>
            <a:r>
              <a:rPr lang="zh-CN" altLang="en-US" b="0" i="0" dirty="0">
                <a:solidFill>
                  <a:srgbClr val="191B1F"/>
                </a:solidFill>
                <a:effectLst/>
                <a:latin typeface="+mn-ea"/>
                <a:cs typeface="+mn-ea"/>
              </a:rPr>
              <a:t>但对数变换临床可解释性强</a:t>
            </a:r>
            <a:r>
              <a:rPr lang="en-US" altLang="zh-CN" b="0" i="0" dirty="0">
                <a:solidFill>
                  <a:srgbClr val="191B1F"/>
                </a:solidFill>
                <a:effectLst/>
                <a:latin typeface="+mn-ea"/>
                <a:cs typeface="+mn-ea"/>
              </a:rPr>
              <a:t>，</a:t>
            </a:r>
            <a:r>
              <a:rPr lang="zh-CN" altLang="en-US" b="0" i="0" dirty="0">
                <a:solidFill>
                  <a:srgbClr val="191B1F"/>
                </a:solidFill>
                <a:effectLst/>
                <a:latin typeface="+mn-ea"/>
                <a:cs typeface="+mn-ea"/>
              </a:rPr>
              <a:t>在模型性能和可解释性之间取得平衡。</a:t>
            </a:r>
          </a:p>
        </p:txBody>
      </p:sp>
      <p:pic>
        <p:nvPicPr>
          <p:cNvPr id="4" name="图片 3"/>
          <p:cNvPicPr/>
          <p:nvPr/>
        </p:nvPicPr>
        <p:blipFill>
          <a:blip r:embed="rId3"/>
          <a:srcRect t="6056"/>
          <a:stretch>
            <a:fillRect/>
          </a:stretch>
        </p:blipFill>
        <p:spPr>
          <a:xfrm>
            <a:off x="6179185" y="766445"/>
            <a:ext cx="5570220" cy="6028055"/>
          </a:xfrm>
          <a:prstGeom prst="rect">
            <a:avLst/>
          </a:prstGeom>
        </p:spPr>
      </p:pic>
      <p:graphicFrame>
        <p:nvGraphicFramePr>
          <p:cNvPr id="6" name="表格 5"/>
          <p:cNvGraphicFramePr/>
          <p:nvPr/>
        </p:nvGraphicFramePr>
        <p:xfrm>
          <a:off x="443230" y="2379345"/>
          <a:ext cx="4549140" cy="1786890"/>
        </p:xfrm>
        <a:graphic>
          <a:graphicData uri="http://schemas.openxmlformats.org/drawingml/2006/table">
            <a:tbl>
              <a:tblPr>
                <a:tableStyleId>{2D5ABB26-0587-4C30-8999-92F81FD0307C}</a:tableStyleId>
              </a:tblPr>
              <a:tblGrid>
                <a:gridCol w="1516380">
                  <a:extLst>
                    <a:ext uri="{9D8B030D-6E8A-4147-A177-3AD203B41FA5}">
                      <a16:colId xmlns:a16="http://schemas.microsoft.com/office/drawing/2014/main" val="20000"/>
                    </a:ext>
                  </a:extLst>
                </a:gridCol>
                <a:gridCol w="1516380">
                  <a:extLst>
                    <a:ext uri="{9D8B030D-6E8A-4147-A177-3AD203B41FA5}">
                      <a16:colId xmlns:a16="http://schemas.microsoft.com/office/drawing/2014/main" val="20001"/>
                    </a:ext>
                  </a:extLst>
                </a:gridCol>
                <a:gridCol w="1516380">
                  <a:extLst>
                    <a:ext uri="{9D8B030D-6E8A-4147-A177-3AD203B41FA5}">
                      <a16:colId xmlns:a16="http://schemas.microsoft.com/office/drawing/2014/main" val="20002"/>
                    </a:ext>
                  </a:extLst>
                </a:gridCol>
              </a:tblGrid>
              <a:tr h="386080">
                <a:tc>
                  <a:txBody>
                    <a:bodyPr/>
                    <a:lstStyle/>
                    <a:p>
                      <a:pPr algn="ctr" fontAlgn="ctr"/>
                      <a:r>
                        <a:rPr lang="en-US" altLang="zh-CN" sz="1800" b="1" dirty="0">
                          <a:solidFill>
                            <a:srgbClr val="191B1F"/>
                          </a:solidFill>
                          <a:effectLst/>
                          <a:latin typeface="+mn-ea"/>
                        </a:rPr>
                        <a:t>转换方法</a:t>
                      </a:r>
                    </a:p>
                  </a:txBody>
                  <a:tcPr marL="13017" marR="13017" marT="13017" marB="0" anchor="ctr"/>
                </a:tc>
                <a:tc>
                  <a:txBody>
                    <a:bodyPr/>
                    <a:lstStyle/>
                    <a:p>
                      <a:pPr algn="ctr" fontAlgn="ctr"/>
                      <a:r>
                        <a:rPr lang="en-US" altLang="zh-CN" sz="1800" b="1" dirty="0">
                          <a:solidFill>
                            <a:srgbClr val="191B1F"/>
                          </a:solidFill>
                          <a:effectLst/>
                          <a:latin typeface="+mn-ea"/>
                        </a:rPr>
                        <a:t>偏度</a:t>
                      </a:r>
                    </a:p>
                  </a:txBody>
                  <a:tcPr marL="13017" marR="13017" marT="13017" marB="0" anchor="ctr"/>
                </a:tc>
                <a:tc>
                  <a:txBody>
                    <a:bodyPr/>
                    <a:lstStyle/>
                    <a:p>
                      <a:pPr algn="ctr" fontAlgn="ctr"/>
                      <a:r>
                        <a:rPr lang="en-US" altLang="zh-CN" sz="1800" b="1" dirty="0">
                          <a:solidFill>
                            <a:srgbClr val="191B1F"/>
                          </a:solidFill>
                          <a:effectLst/>
                          <a:latin typeface="+mn-ea"/>
                        </a:rPr>
                        <a:t>峰度</a:t>
                      </a:r>
                    </a:p>
                  </a:txBody>
                  <a:tcPr marL="13017" marR="13017" marT="13017" marB="0" anchor="ctr"/>
                </a:tc>
                <a:extLst>
                  <a:ext uri="{0D108BD9-81ED-4DB2-BD59-A6C34878D82A}">
                    <a16:rowId xmlns:a16="http://schemas.microsoft.com/office/drawing/2014/main" val="10000"/>
                  </a:ext>
                </a:extLst>
              </a:tr>
              <a:tr h="386080">
                <a:tc>
                  <a:txBody>
                    <a:bodyPr/>
                    <a:lstStyle/>
                    <a:p>
                      <a:pPr algn="ctr" fontAlgn="ctr"/>
                      <a:r>
                        <a:rPr lang="en-US" altLang="zh-CN" sz="1800" dirty="0">
                          <a:solidFill>
                            <a:srgbClr val="191B1F"/>
                          </a:solidFill>
                          <a:effectLst/>
                          <a:latin typeface="+mn-ea"/>
                        </a:rPr>
                        <a:t>原始数据</a:t>
                      </a:r>
                    </a:p>
                  </a:txBody>
                  <a:tcPr marL="13017" marR="13017" marT="13017" marB="0" anchor="ctr"/>
                </a:tc>
                <a:tc>
                  <a:txBody>
                    <a:bodyPr/>
                    <a:lstStyle/>
                    <a:p>
                      <a:pPr algn="ctr" fontAlgn="ctr"/>
                      <a:r>
                        <a:rPr lang="en-US" altLang="zh-CN" sz="1800" dirty="0">
                          <a:solidFill>
                            <a:srgbClr val="191B1F"/>
                          </a:solidFill>
                          <a:effectLst/>
                          <a:latin typeface="+mn-ea"/>
                        </a:rPr>
                        <a:t>3.2725</a:t>
                      </a:r>
                    </a:p>
                  </a:txBody>
                  <a:tcPr marL="13017" marR="13017" marT="13017" marB="0" anchor="ctr"/>
                </a:tc>
                <a:tc>
                  <a:txBody>
                    <a:bodyPr/>
                    <a:lstStyle/>
                    <a:p>
                      <a:pPr algn="ctr" fontAlgn="ctr"/>
                      <a:r>
                        <a:rPr lang="en-US" altLang="zh-CN" sz="1800" dirty="0">
                          <a:solidFill>
                            <a:srgbClr val="191B1F"/>
                          </a:solidFill>
                          <a:effectLst/>
                          <a:latin typeface="+mn-ea"/>
                        </a:rPr>
                        <a:t>20.8578</a:t>
                      </a:r>
                    </a:p>
                  </a:txBody>
                  <a:tcPr marL="13017" marR="13017" marT="13017" marB="0" anchor="ctr"/>
                </a:tc>
                <a:extLst>
                  <a:ext uri="{0D108BD9-81ED-4DB2-BD59-A6C34878D82A}">
                    <a16:rowId xmlns:a16="http://schemas.microsoft.com/office/drawing/2014/main" val="10001"/>
                  </a:ext>
                </a:extLst>
              </a:tr>
              <a:tr h="386080">
                <a:tc>
                  <a:txBody>
                    <a:bodyPr/>
                    <a:lstStyle/>
                    <a:p>
                      <a:pPr algn="ctr" fontAlgn="ctr"/>
                      <a:r>
                        <a:rPr lang="en-US" altLang="zh-CN" sz="1800" dirty="0">
                          <a:solidFill>
                            <a:srgbClr val="191B1F"/>
                          </a:solidFill>
                          <a:effectLst/>
                          <a:latin typeface="+mn-ea"/>
                        </a:rPr>
                        <a:t>对数</a:t>
                      </a:r>
                      <a:r>
                        <a:rPr lang="zh-CN" altLang="en-US" sz="1800" dirty="0">
                          <a:solidFill>
                            <a:srgbClr val="191B1F"/>
                          </a:solidFill>
                          <a:effectLst/>
                          <a:latin typeface="+mn-ea"/>
                        </a:rPr>
                        <a:t>变</a:t>
                      </a:r>
                      <a:r>
                        <a:rPr lang="en-US" altLang="zh-CN" sz="1800" dirty="0">
                          <a:solidFill>
                            <a:srgbClr val="191B1F"/>
                          </a:solidFill>
                          <a:effectLst/>
                          <a:latin typeface="+mn-ea"/>
                        </a:rPr>
                        <a:t>换</a:t>
                      </a:r>
                    </a:p>
                  </a:txBody>
                  <a:tcPr marL="13017" marR="13017" marT="13017" marB="0" anchor="ctr"/>
                </a:tc>
                <a:tc>
                  <a:txBody>
                    <a:bodyPr/>
                    <a:lstStyle/>
                    <a:p>
                      <a:pPr algn="ctr" fontAlgn="ctr"/>
                      <a:r>
                        <a:rPr lang="en-US" altLang="zh-CN" sz="1800" dirty="0">
                          <a:solidFill>
                            <a:srgbClr val="191B1F"/>
                          </a:solidFill>
                          <a:effectLst/>
                          <a:latin typeface="+mn-ea"/>
                        </a:rPr>
                        <a:t>-0.3978</a:t>
                      </a:r>
                    </a:p>
                  </a:txBody>
                  <a:tcPr marL="13017" marR="13017" marT="13017" marB="0" anchor="ctr"/>
                </a:tc>
                <a:tc>
                  <a:txBody>
                    <a:bodyPr/>
                    <a:lstStyle/>
                    <a:p>
                      <a:pPr algn="ctr" fontAlgn="ctr"/>
                      <a:r>
                        <a:rPr lang="en-US" altLang="zh-CN" sz="1800" dirty="0">
                          <a:solidFill>
                            <a:srgbClr val="191B1F"/>
                          </a:solidFill>
                          <a:effectLst/>
                          <a:latin typeface="+mn-ea"/>
                        </a:rPr>
                        <a:t>3.9978</a:t>
                      </a:r>
                    </a:p>
                  </a:txBody>
                  <a:tcPr marL="13017" marR="13017" marT="13017" marB="0" anchor="ctr"/>
                </a:tc>
                <a:extLst>
                  <a:ext uri="{0D108BD9-81ED-4DB2-BD59-A6C34878D82A}">
                    <a16:rowId xmlns:a16="http://schemas.microsoft.com/office/drawing/2014/main" val="10002"/>
                  </a:ext>
                </a:extLst>
              </a:tr>
              <a:tr h="628650">
                <a:tc>
                  <a:txBody>
                    <a:bodyPr/>
                    <a:lstStyle/>
                    <a:p>
                      <a:pPr algn="ctr" fontAlgn="ctr"/>
                      <a:r>
                        <a:rPr lang="en-US" altLang="zh-CN" sz="1800" dirty="0">
                          <a:solidFill>
                            <a:srgbClr val="191B1F"/>
                          </a:solidFill>
                          <a:effectLst/>
                          <a:latin typeface="+mn-ea"/>
                          <a:cs typeface="+mn-ea"/>
                        </a:rPr>
                        <a:t>Box-Cox</a:t>
                      </a:r>
                      <a:r>
                        <a:rPr lang="zh-CN" altLang="en-US" sz="1800" dirty="0">
                          <a:solidFill>
                            <a:srgbClr val="191B1F"/>
                          </a:solidFill>
                          <a:effectLst/>
                          <a:latin typeface="+mn-ea"/>
                          <a:cs typeface="+mn-ea"/>
                        </a:rPr>
                        <a:t>变</a:t>
                      </a:r>
                      <a:r>
                        <a:rPr lang="en-US" altLang="zh-CN" sz="1800" dirty="0">
                          <a:solidFill>
                            <a:srgbClr val="191B1F"/>
                          </a:solidFill>
                          <a:effectLst/>
                          <a:latin typeface="+mn-ea"/>
                          <a:cs typeface="+mn-ea"/>
                        </a:rPr>
                        <a:t>换 (λ=0.1995)</a:t>
                      </a:r>
                    </a:p>
                  </a:txBody>
                  <a:tcPr marL="13017" marR="13017" marT="13017" marB="0" anchor="ctr"/>
                </a:tc>
                <a:tc>
                  <a:txBody>
                    <a:bodyPr/>
                    <a:lstStyle/>
                    <a:p>
                      <a:pPr algn="ctr" fontAlgn="ctr"/>
                      <a:r>
                        <a:rPr lang="en-US" altLang="zh-CN" sz="1800" dirty="0">
                          <a:solidFill>
                            <a:srgbClr val="191B1F"/>
                          </a:solidFill>
                          <a:effectLst/>
                          <a:latin typeface="+mn-ea"/>
                        </a:rPr>
                        <a:t>0.1272</a:t>
                      </a:r>
                    </a:p>
                  </a:txBody>
                  <a:tcPr marL="13017" marR="13017" marT="13017" marB="0" anchor="ctr"/>
                </a:tc>
                <a:tc>
                  <a:txBody>
                    <a:bodyPr/>
                    <a:lstStyle/>
                    <a:p>
                      <a:pPr algn="ctr" fontAlgn="ctr"/>
                      <a:r>
                        <a:rPr lang="en-US" altLang="zh-CN" sz="1800" dirty="0">
                          <a:solidFill>
                            <a:srgbClr val="191B1F"/>
                          </a:solidFill>
                          <a:effectLst/>
                          <a:latin typeface="+mn-ea"/>
                        </a:rPr>
                        <a:t>3.4074</a:t>
                      </a:r>
                    </a:p>
                  </a:txBody>
                  <a:tcPr marL="13017" marR="13017" marT="13017"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数据处理</a:t>
            </a:r>
            <a:r>
              <a:rPr lang="zh-CN" altLang="en-US" b="1" dirty="0">
                <a:solidFill>
                  <a:schemeClr val="bg1">
                    <a:lumMod val="85000"/>
                  </a:schemeClr>
                </a:solidFill>
                <a:latin typeface="Arial"/>
                <a:ea typeface="微软雅黑"/>
              </a:rPr>
              <a:t>    描述性统计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重要变量概述（离散）</a:t>
            </a:r>
            <a:endParaRPr kumimoji="0" lang="zh-CN" altLang="en-US" sz="2400" b="1" i="0" u="none" strike="noStrike" kern="1200" cap="none" spc="0" normalizeH="0" baseline="0" noProof="0" dirty="0">
              <a:ln>
                <a:noFill/>
              </a:ln>
              <a:effectLst/>
              <a:uLnTx/>
              <a:uFillTx/>
              <a:latin typeface="Arial"/>
              <a:ea typeface="微软雅黑"/>
              <a:cs typeface="+mn-cs"/>
            </a:endParaRPr>
          </a:p>
        </p:txBody>
      </p:sp>
      <p:graphicFrame>
        <p:nvGraphicFramePr>
          <p:cNvPr id="8" name="表格 7"/>
          <p:cNvGraphicFramePr>
            <a:graphicFrameLocks noGrp="1"/>
          </p:cNvGraphicFramePr>
          <p:nvPr/>
        </p:nvGraphicFramePr>
        <p:xfrm>
          <a:off x="442914" y="1764394"/>
          <a:ext cx="10720954" cy="4980872"/>
        </p:xfrm>
        <a:graphic>
          <a:graphicData uri="http://schemas.openxmlformats.org/drawingml/2006/table">
            <a:tbl>
              <a:tblPr firstRow="1" bandRow="1">
                <a:tableStyleId>{5C22544A-7EE6-4342-B048-85BDC9FD1C3A}</a:tableStyleId>
              </a:tblPr>
              <a:tblGrid>
                <a:gridCol w="2899295">
                  <a:extLst>
                    <a:ext uri="{9D8B030D-6E8A-4147-A177-3AD203B41FA5}">
                      <a16:colId xmlns:a16="http://schemas.microsoft.com/office/drawing/2014/main" val="944835540"/>
                    </a:ext>
                  </a:extLst>
                </a:gridCol>
                <a:gridCol w="7821659">
                  <a:extLst>
                    <a:ext uri="{9D8B030D-6E8A-4147-A177-3AD203B41FA5}">
                      <a16:colId xmlns:a16="http://schemas.microsoft.com/office/drawing/2014/main" val="896980133"/>
                    </a:ext>
                  </a:extLst>
                </a:gridCol>
              </a:tblGrid>
              <a:tr h="622609">
                <a:tc>
                  <a:txBody>
                    <a:bodyPr/>
                    <a:lstStyle/>
                    <a:p>
                      <a:pPr algn="ctr"/>
                      <a:r>
                        <a:rPr lang="zh-CN" altLang="en-US" sz="3200" dirty="0"/>
                        <a:t>变量</a:t>
                      </a:r>
                    </a:p>
                  </a:txBody>
                  <a:tcPr/>
                </a:tc>
                <a:tc>
                  <a:txBody>
                    <a:bodyPr/>
                    <a:lstStyle/>
                    <a:p>
                      <a:pPr algn="ctr"/>
                      <a:r>
                        <a:rPr lang="zh-CN" altLang="en-US" sz="3200" dirty="0"/>
                        <a:t>含义</a:t>
                      </a:r>
                    </a:p>
                  </a:txBody>
                  <a:tcPr/>
                </a:tc>
                <a:extLst>
                  <a:ext uri="{0D108BD9-81ED-4DB2-BD59-A6C34878D82A}">
                    <a16:rowId xmlns:a16="http://schemas.microsoft.com/office/drawing/2014/main" val="205320666"/>
                  </a:ext>
                </a:extLst>
              </a:tr>
              <a:tr h="622609">
                <a:tc>
                  <a:txBody>
                    <a:bodyPr/>
                    <a:lstStyle/>
                    <a:p>
                      <a:pPr algn="ctr"/>
                      <a:r>
                        <a:rPr lang="en-US" altLang="zh-CN" sz="1800" kern="1200" dirty="0" err="1">
                          <a:solidFill>
                            <a:schemeClr val="dk1"/>
                          </a:solidFill>
                          <a:effectLst/>
                          <a:latin typeface="+mn-lt"/>
                          <a:ea typeface="+mn-ea"/>
                          <a:cs typeface="+mn-cs"/>
                        </a:rPr>
                        <a:t>type_of_breast_surgery</a:t>
                      </a:r>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solidFill>
                            <a:schemeClr val="dk1"/>
                          </a:solidFill>
                          <a:effectLst/>
                          <a:latin typeface="+mn-lt"/>
                          <a:ea typeface="+mn-ea"/>
                          <a:cs typeface="+mn-cs"/>
                        </a:rPr>
                        <a:t>乳腺癌手术类型（</a:t>
                      </a:r>
                      <a:r>
                        <a:rPr lang="zh-CN" altLang="en-US" sz="2400" kern="1200" dirty="0">
                          <a:solidFill>
                            <a:schemeClr val="dk1"/>
                          </a:solidFill>
                          <a:effectLst/>
                          <a:latin typeface="+mn-lt"/>
                          <a:ea typeface="+mn-ea"/>
                          <a:cs typeface="+mn-cs"/>
                        </a:rPr>
                        <a:t>切除或保留乳腺</a:t>
                      </a:r>
                      <a:r>
                        <a:rPr lang="zh-CN" altLang="zh-CN" sz="2400" kern="1200" dirty="0">
                          <a:solidFill>
                            <a:schemeClr val="dk1"/>
                          </a:solidFill>
                          <a:effectLst/>
                          <a:latin typeface="+mn-lt"/>
                          <a:ea typeface="+mn-ea"/>
                          <a:cs typeface="+mn-cs"/>
                        </a:rPr>
                        <a:t>）</a:t>
                      </a:r>
                    </a:p>
                  </a:txBody>
                  <a:tcPr/>
                </a:tc>
                <a:extLst>
                  <a:ext uri="{0D108BD9-81ED-4DB2-BD59-A6C34878D82A}">
                    <a16:rowId xmlns:a16="http://schemas.microsoft.com/office/drawing/2014/main" val="3865511514"/>
                  </a:ext>
                </a:extLst>
              </a:tr>
              <a:tr h="622609">
                <a:tc>
                  <a:txBody>
                    <a:bodyPr/>
                    <a:lstStyle/>
                    <a:p>
                      <a:pPr algn="ctr"/>
                      <a:r>
                        <a:rPr lang="en-US" altLang="zh-CN" sz="1800" kern="1200" dirty="0" err="1">
                          <a:solidFill>
                            <a:schemeClr val="dk1"/>
                          </a:solidFill>
                          <a:effectLst/>
                          <a:latin typeface="+mn-lt"/>
                          <a:ea typeface="+mn-ea"/>
                          <a:cs typeface="+mn-cs"/>
                        </a:rPr>
                        <a:t>cancer_type</a:t>
                      </a:r>
                      <a:endParaRPr lang="zh-CN" altLang="en-US" sz="1800" dirty="0"/>
                    </a:p>
                  </a:txBody>
                  <a:tcPr/>
                </a:tc>
                <a:tc>
                  <a:txBody>
                    <a:bodyPr/>
                    <a:lstStyle/>
                    <a:p>
                      <a:pPr algn="ctr"/>
                      <a:r>
                        <a:rPr lang="zh-CN" altLang="zh-CN" sz="2400" kern="1200" dirty="0">
                          <a:solidFill>
                            <a:schemeClr val="dk1"/>
                          </a:solidFill>
                          <a:effectLst/>
                          <a:latin typeface="+mn-lt"/>
                          <a:ea typeface="+mn-ea"/>
                          <a:cs typeface="+mn-cs"/>
                        </a:rPr>
                        <a:t>乳腺癌种类（</a:t>
                      </a:r>
                      <a:r>
                        <a:rPr lang="en-US" altLang="zh-CN" sz="2400" kern="1200" dirty="0">
                          <a:solidFill>
                            <a:schemeClr val="dk1"/>
                          </a:solidFill>
                          <a:effectLst/>
                          <a:latin typeface="+mn-lt"/>
                          <a:ea typeface="+mn-ea"/>
                          <a:cs typeface="+mn-cs"/>
                        </a:rPr>
                        <a:t>1-</a:t>
                      </a:r>
                      <a:r>
                        <a:rPr lang="zh-CN" altLang="zh-CN" sz="2400" kern="1200" dirty="0">
                          <a:solidFill>
                            <a:schemeClr val="dk1"/>
                          </a:solidFill>
                          <a:effectLst/>
                          <a:latin typeface="+mn-lt"/>
                          <a:ea typeface="+mn-ea"/>
                          <a:cs typeface="+mn-cs"/>
                        </a:rPr>
                        <a:t>乳腺癌；</a:t>
                      </a:r>
                      <a:r>
                        <a:rPr lang="en-US" altLang="zh-CN" sz="2400" kern="1200" dirty="0">
                          <a:solidFill>
                            <a:schemeClr val="dk1"/>
                          </a:solidFill>
                          <a:effectLst/>
                          <a:latin typeface="+mn-lt"/>
                          <a:ea typeface="+mn-ea"/>
                          <a:cs typeface="+mn-cs"/>
                        </a:rPr>
                        <a:t>2-</a:t>
                      </a:r>
                      <a:r>
                        <a:rPr lang="zh-CN" altLang="zh-CN" sz="2400" kern="1200" dirty="0">
                          <a:solidFill>
                            <a:schemeClr val="dk1"/>
                          </a:solidFill>
                          <a:effectLst/>
                          <a:latin typeface="+mn-lt"/>
                          <a:ea typeface="+mn-ea"/>
                          <a:cs typeface="+mn-cs"/>
                        </a:rPr>
                        <a:t>乳腺肿瘤）</a:t>
                      </a:r>
                    </a:p>
                  </a:txBody>
                  <a:tcPr/>
                </a:tc>
                <a:extLst>
                  <a:ext uri="{0D108BD9-81ED-4DB2-BD59-A6C34878D82A}">
                    <a16:rowId xmlns:a16="http://schemas.microsoft.com/office/drawing/2014/main" val="715905880"/>
                  </a:ext>
                </a:extLst>
              </a:tr>
              <a:tr h="622609">
                <a:tc>
                  <a:txBody>
                    <a:bodyPr/>
                    <a:lstStyle/>
                    <a:p>
                      <a:pPr algn="ctr"/>
                      <a:r>
                        <a:rPr lang="en-US" altLang="zh-CN" sz="1800" kern="1200" dirty="0">
                          <a:solidFill>
                            <a:schemeClr val="dk1"/>
                          </a:solidFill>
                          <a:effectLst/>
                          <a:latin typeface="+mn-lt"/>
                          <a:ea typeface="+mn-ea"/>
                          <a:cs typeface="+mn-cs"/>
                        </a:rPr>
                        <a:t>cohort</a:t>
                      </a:r>
                      <a:endParaRPr lang="zh-CN" altLang="en-US" sz="1800" dirty="0"/>
                    </a:p>
                  </a:txBody>
                  <a:tcPr/>
                </a:tc>
                <a:tc>
                  <a:txBody>
                    <a:bodyPr/>
                    <a:lstStyle/>
                    <a:p>
                      <a:pPr algn="ctr"/>
                      <a:r>
                        <a:rPr lang="zh-CN" altLang="en-US" sz="2400" dirty="0"/>
                        <a:t>根据某个标准划分的患者亚组（取值</a:t>
                      </a:r>
                      <a:r>
                        <a:rPr lang="en-US" altLang="zh-CN" sz="2400" dirty="0"/>
                        <a:t>1~5</a:t>
                      </a:r>
                      <a:r>
                        <a:rPr lang="zh-CN" altLang="en-US" sz="2400" dirty="0"/>
                        <a:t>）</a:t>
                      </a:r>
                    </a:p>
                  </a:txBody>
                  <a:tcPr/>
                </a:tc>
                <a:extLst>
                  <a:ext uri="{0D108BD9-81ED-4DB2-BD59-A6C34878D82A}">
                    <a16:rowId xmlns:a16="http://schemas.microsoft.com/office/drawing/2014/main" val="737016643"/>
                  </a:ext>
                </a:extLst>
              </a:tr>
              <a:tr h="622609">
                <a:tc>
                  <a:txBody>
                    <a:bodyPr/>
                    <a:lstStyle/>
                    <a:p>
                      <a:pPr algn="ctr"/>
                      <a:r>
                        <a:rPr lang="en-US" altLang="zh-CN" sz="1800" kern="1200" dirty="0">
                          <a:solidFill>
                            <a:schemeClr val="dk1"/>
                          </a:solidFill>
                          <a:effectLst/>
                          <a:latin typeface="+mn-lt"/>
                          <a:ea typeface="+mn-ea"/>
                          <a:cs typeface="+mn-cs"/>
                        </a:rPr>
                        <a:t>chemotherapy</a:t>
                      </a:r>
                      <a:endParaRPr lang="zh-CN" altLang="en-US" sz="1800" dirty="0"/>
                    </a:p>
                  </a:txBody>
                  <a:tcPr/>
                </a:tc>
                <a:tc>
                  <a:txBody>
                    <a:bodyPr/>
                    <a:lstStyle/>
                    <a:p>
                      <a:pPr algn="ctr"/>
                      <a:r>
                        <a:rPr lang="zh-CN" altLang="en-US" sz="2400" dirty="0"/>
                        <a:t>是否化疗</a:t>
                      </a:r>
                    </a:p>
                  </a:txBody>
                  <a:tcPr/>
                </a:tc>
                <a:extLst>
                  <a:ext uri="{0D108BD9-81ED-4DB2-BD59-A6C34878D82A}">
                    <a16:rowId xmlns:a16="http://schemas.microsoft.com/office/drawing/2014/main" val="3056783911"/>
                  </a:ext>
                </a:extLst>
              </a:tr>
              <a:tr h="622609">
                <a:tc>
                  <a:txBody>
                    <a:bodyPr/>
                    <a:lstStyle/>
                    <a:p>
                      <a:pPr algn="ctr"/>
                      <a:r>
                        <a:rPr lang="en-US" altLang="zh-CN" sz="1800" kern="1200" dirty="0" err="1">
                          <a:solidFill>
                            <a:schemeClr val="dk1"/>
                          </a:solidFill>
                          <a:effectLst/>
                          <a:latin typeface="+mn-lt"/>
                          <a:ea typeface="+mn-ea"/>
                          <a:cs typeface="+mn-cs"/>
                        </a:rPr>
                        <a:t>overall_survival</a:t>
                      </a:r>
                      <a:endParaRPr lang="zh-CN" altLang="en-US" sz="1800" dirty="0"/>
                    </a:p>
                  </a:txBody>
                  <a:tcPr/>
                </a:tc>
                <a:tc>
                  <a:txBody>
                    <a:bodyPr/>
                    <a:lstStyle/>
                    <a:p>
                      <a:pPr algn="ctr"/>
                      <a:r>
                        <a:rPr lang="zh-CN" altLang="en-US" sz="2400" dirty="0"/>
                        <a:t>生存或死亡</a:t>
                      </a:r>
                    </a:p>
                  </a:txBody>
                  <a:tcPr/>
                </a:tc>
                <a:extLst>
                  <a:ext uri="{0D108BD9-81ED-4DB2-BD59-A6C34878D82A}">
                    <a16:rowId xmlns:a16="http://schemas.microsoft.com/office/drawing/2014/main" val="2676414291"/>
                  </a:ext>
                </a:extLst>
              </a:tr>
              <a:tr h="6226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effectLst/>
                          <a:latin typeface="+mn-lt"/>
                          <a:ea typeface="+mn-ea"/>
                          <a:cs typeface="+mn-cs"/>
                        </a:rPr>
                        <a:t>radio_therapy</a:t>
                      </a:r>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solidFill>
                            <a:schemeClr val="dk1"/>
                          </a:solidFill>
                          <a:effectLst/>
                          <a:latin typeface="+mn-lt"/>
                          <a:ea typeface="+mn-ea"/>
                          <a:cs typeface="+mn-cs"/>
                        </a:rPr>
                        <a:t>是否接受过放疗（</a:t>
                      </a:r>
                      <a:r>
                        <a:rPr lang="en-US" altLang="zh-CN" sz="2400" kern="1200" dirty="0">
                          <a:solidFill>
                            <a:schemeClr val="dk1"/>
                          </a:solidFill>
                          <a:effectLst/>
                          <a:latin typeface="+mn-lt"/>
                          <a:ea typeface="+mn-ea"/>
                          <a:cs typeface="+mn-cs"/>
                        </a:rPr>
                        <a:t>0-</a:t>
                      </a:r>
                      <a:r>
                        <a:rPr lang="zh-CN" altLang="zh-CN" sz="2400" kern="1200" dirty="0">
                          <a:solidFill>
                            <a:schemeClr val="dk1"/>
                          </a:solidFill>
                          <a:effectLst/>
                          <a:latin typeface="+mn-lt"/>
                          <a:ea typeface="+mn-ea"/>
                          <a:cs typeface="+mn-cs"/>
                        </a:rPr>
                        <a:t>未接受；</a:t>
                      </a:r>
                      <a:r>
                        <a:rPr lang="en-US" altLang="zh-CN" sz="2400" kern="1200" dirty="0">
                          <a:solidFill>
                            <a:schemeClr val="dk1"/>
                          </a:solidFill>
                          <a:effectLst/>
                          <a:latin typeface="+mn-lt"/>
                          <a:ea typeface="+mn-ea"/>
                          <a:cs typeface="+mn-cs"/>
                        </a:rPr>
                        <a:t>1-</a:t>
                      </a:r>
                      <a:r>
                        <a:rPr lang="zh-CN" altLang="zh-CN" sz="2400" kern="1200" dirty="0">
                          <a:solidFill>
                            <a:schemeClr val="dk1"/>
                          </a:solidFill>
                          <a:effectLst/>
                          <a:latin typeface="+mn-lt"/>
                          <a:ea typeface="+mn-ea"/>
                          <a:cs typeface="+mn-cs"/>
                        </a:rPr>
                        <a:t>曾接受）</a:t>
                      </a:r>
                    </a:p>
                  </a:txBody>
                  <a:tcPr/>
                </a:tc>
                <a:extLst>
                  <a:ext uri="{0D108BD9-81ED-4DB2-BD59-A6C34878D82A}">
                    <a16:rowId xmlns:a16="http://schemas.microsoft.com/office/drawing/2014/main" val="1694722102"/>
                  </a:ext>
                </a:extLst>
              </a:tr>
              <a:tr h="622609">
                <a:tc>
                  <a:txBody>
                    <a:bodyPr/>
                    <a:lstStyle/>
                    <a:p>
                      <a:pPr algn="ctr"/>
                      <a:r>
                        <a:rPr lang="en-US" altLang="zh-CN" sz="1800" dirty="0" err="1"/>
                        <a:t>tumor_stage</a:t>
                      </a:r>
                      <a:endParaRPr lang="zh-CN" altLang="en-US" sz="1800" dirty="0"/>
                    </a:p>
                  </a:txBody>
                  <a:tcPr/>
                </a:tc>
                <a:tc>
                  <a:txBody>
                    <a:bodyPr/>
                    <a:lstStyle/>
                    <a:p>
                      <a:pPr algn="ctr"/>
                      <a:r>
                        <a:rPr lang="zh-CN" altLang="zh-CN" sz="2400" kern="1200" dirty="0">
                          <a:solidFill>
                            <a:schemeClr val="dk1"/>
                          </a:solidFill>
                          <a:effectLst/>
                          <a:latin typeface="+mn-lt"/>
                          <a:ea typeface="+mn-ea"/>
                          <a:cs typeface="+mn-cs"/>
                        </a:rPr>
                        <a:t>癌症的分期</a:t>
                      </a:r>
                      <a:r>
                        <a:rPr lang="zh-CN" altLang="en-US" sz="2400" kern="1200" dirty="0">
                          <a:solidFill>
                            <a:schemeClr val="dk1"/>
                          </a:solidFill>
                          <a:effectLst/>
                          <a:latin typeface="+mn-lt"/>
                          <a:ea typeface="+mn-ea"/>
                          <a:cs typeface="+mn-cs"/>
                        </a:rPr>
                        <a:t>（取值</a:t>
                      </a:r>
                      <a:r>
                        <a:rPr lang="en-US" altLang="zh-CN" sz="2400" kern="1200" dirty="0">
                          <a:solidFill>
                            <a:schemeClr val="dk1"/>
                          </a:solidFill>
                          <a:effectLst/>
                          <a:latin typeface="+mn-lt"/>
                          <a:ea typeface="+mn-ea"/>
                          <a:cs typeface="+mn-cs"/>
                        </a:rPr>
                        <a:t>0~4</a:t>
                      </a:r>
                      <a:r>
                        <a:rPr lang="zh-CN" altLang="en-US" sz="2400" kern="1200" dirty="0">
                          <a:solidFill>
                            <a:schemeClr val="dk1"/>
                          </a:solidFill>
                          <a:effectLst/>
                          <a:latin typeface="+mn-lt"/>
                          <a:ea typeface="+mn-ea"/>
                          <a:cs typeface="+mn-cs"/>
                        </a:rPr>
                        <a:t>）</a:t>
                      </a:r>
                      <a:endParaRPr lang="zh-CN" altLang="en-US" sz="2400" dirty="0"/>
                    </a:p>
                  </a:txBody>
                  <a:tcPr/>
                </a:tc>
                <a:extLst>
                  <a:ext uri="{0D108BD9-81ED-4DB2-BD59-A6C34878D82A}">
                    <a16:rowId xmlns:a16="http://schemas.microsoft.com/office/drawing/2014/main" val="1585854069"/>
                  </a:ext>
                </a:extLst>
              </a:tr>
            </a:tbl>
          </a:graphicData>
        </a:graphic>
      </p:graphicFrame>
    </p:spTree>
    <p:extLst>
      <p:ext uri="{BB962C8B-B14F-4D97-AF65-F5344CB8AC3E}">
        <p14:creationId xmlns:p14="http://schemas.microsoft.com/office/powerpoint/2010/main" val="1241133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临床变量处理</a:t>
            </a:r>
            <a:r>
              <a:rPr kumimoji="0" lang="en-US" altLang="zh-CN" sz="2400" b="1" i="0" u="none" strike="noStrike" kern="1200" cap="none" spc="0" normalizeH="0" baseline="0" noProof="0" dirty="0">
                <a:ln>
                  <a:noFill/>
                </a:ln>
                <a:effectLst/>
                <a:uLnTx/>
                <a:uFillTx/>
                <a:latin typeface="Arial" panose="020B0604020202090204"/>
                <a:ea typeface="微软雅黑"/>
                <a:cs typeface="+mn-cs"/>
              </a:rPr>
              <a:t>——</a:t>
            </a:r>
            <a:r>
              <a:rPr kumimoji="0" lang="zh-CN" altLang="en-US" sz="2400" b="1" i="0" u="none" strike="noStrike" kern="1200" cap="none" spc="0" normalizeH="0" baseline="0" noProof="0" dirty="0">
                <a:ln>
                  <a:noFill/>
                </a:ln>
                <a:effectLst/>
                <a:uLnTx/>
                <a:uFillTx/>
                <a:latin typeface="Arial" panose="020B0604020202090204"/>
                <a:ea typeface="微软雅黑"/>
                <a:cs typeface="+mn-cs"/>
              </a:rPr>
              <a:t>缺失值填补</a:t>
            </a:r>
          </a:p>
        </p:txBody>
      </p:sp>
      <p:pic>
        <p:nvPicPr>
          <p:cNvPr id="3" name="图片 2"/>
          <p:cNvPicPr/>
          <p:nvPr/>
        </p:nvPicPr>
        <p:blipFill>
          <a:blip r:embed="rId4"/>
          <a:stretch>
            <a:fillRect/>
          </a:stretch>
        </p:blipFill>
        <p:spPr>
          <a:xfrm>
            <a:off x="8351520" y="751840"/>
            <a:ext cx="3166110" cy="4993640"/>
          </a:xfrm>
          <a:prstGeom prst="rect">
            <a:avLst/>
          </a:prstGeom>
        </p:spPr>
      </p:pic>
      <p:sp>
        <p:nvSpPr>
          <p:cNvPr id="4" name="文本框 3"/>
          <p:cNvSpPr txBox="1"/>
          <p:nvPr/>
        </p:nvSpPr>
        <p:spPr>
          <a:xfrm>
            <a:off x="8845550" y="5745480"/>
            <a:ext cx="2672080" cy="506730"/>
          </a:xfrm>
          <a:prstGeom prst="rect">
            <a:avLst/>
          </a:prstGeom>
          <a:noFill/>
        </p:spPr>
        <p:txBody>
          <a:bodyPr wrap="square">
            <a:spAutoFit/>
          </a:bodyPr>
          <a:lstStyle/>
          <a:p>
            <a:pPr fontAlgn="auto">
              <a:lnSpc>
                <a:spcPct val="150000"/>
              </a:lnSpc>
            </a:pPr>
            <a:r>
              <a:rPr lang="zh-CN" altLang="en-US" b="0" i="0" dirty="0">
                <a:solidFill>
                  <a:srgbClr val="191B1F"/>
                </a:solidFill>
                <a:effectLst/>
                <a:latin typeface="思源黑体 CN" panose="020B0500000000000000" pitchFamily="34" charset="-122"/>
                <a:ea typeface="思源黑体 CN" panose="020B0500000000000000" pitchFamily="34" charset="-122"/>
              </a:rPr>
              <a:t>可视为随机缺失（</a:t>
            </a:r>
            <a:r>
              <a:rPr lang="en-US" altLang="zh-CN" b="0" i="0" dirty="0">
                <a:solidFill>
                  <a:srgbClr val="191B1F"/>
                </a:solidFill>
                <a:effectLst/>
                <a:latin typeface="思源黑体 CN" panose="020B0500000000000000" pitchFamily="34" charset="-122"/>
                <a:ea typeface="思源黑体 CN" panose="020B0500000000000000" pitchFamily="34" charset="-122"/>
              </a:rPr>
              <a:t>MAR</a:t>
            </a:r>
            <a:r>
              <a:rPr lang="zh-CN" altLang="en-US" b="0" i="0" dirty="0">
                <a:solidFill>
                  <a:srgbClr val="191B1F"/>
                </a:solidFill>
                <a:effectLst/>
                <a:latin typeface="思源黑体 CN" panose="020B0500000000000000" pitchFamily="34" charset="-122"/>
                <a:ea typeface="思源黑体 CN" panose="020B0500000000000000" pitchFamily="34" charset="-122"/>
              </a:rPr>
              <a:t>）</a:t>
            </a:r>
          </a:p>
        </p:txBody>
      </p:sp>
      <p:graphicFrame>
        <p:nvGraphicFramePr>
          <p:cNvPr id="6" name="表格 5"/>
          <p:cNvGraphicFramePr/>
          <p:nvPr>
            <p:custDataLst>
              <p:tags r:id="rId1"/>
            </p:custDataLst>
          </p:nvPr>
        </p:nvGraphicFramePr>
        <p:xfrm>
          <a:off x="443230" y="1630680"/>
          <a:ext cx="7646670" cy="2949890"/>
        </p:xfrm>
        <a:graphic>
          <a:graphicData uri="http://schemas.openxmlformats.org/drawingml/2006/table">
            <a:tbl>
              <a:tblPr/>
              <a:tblGrid>
                <a:gridCol w="3766820">
                  <a:extLst>
                    <a:ext uri="{9D8B030D-6E8A-4147-A177-3AD203B41FA5}">
                      <a16:colId xmlns:a16="http://schemas.microsoft.com/office/drawing/2014/main" val="20000"/>
                    </a:ext>
                  </a:extLst>
                </a:gridCol>
                <a:gridCol w="2081530">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0">
                <a:tc>
                  <a:txBody>
                    <a:bodyPr/>
                    <a:lstStyle/>
                    <a:p>
                      <a:pPr algn="ctr" fontAlgn="ctr"/>
                      <a:r>
                        <a:rPr lang="zh-CN" altLang="en-US" sz="1800" b="0" i="0">
                          <a:solidFill>
                            <a:srgbClr val="000000"/>
                          </a:solidFill>
                          <a:latin typeface="+mn-ea"/>
                        </a:rPr>
                        <a:t>变量名</a:t>
                      </a:r>
                    </a:p>
                  </a:txBody>
                  <a:tcPr marL="13017" marR="13017" marT="13017" marB="0" anchor="ctr">
                    <a:lnL>
                      <a:noFill/>
                    </a:lnL>
                    <a:lnR>
                      <a:noFill/>
                    </a:lnR>
                    <a:lnT>
                      <a:noFill/>
                    </a:lnT>
                    <a:lnB>
                      <a:noFill/>
                    </a:lnB>
                    <a:noFill/>
                  </a:tcPr>
                </a:tc>
                <a:tc>
                  <a:txBody>
                    <a:bodyPr/>
                    <a:lstStyle/>
                    <a:p>
                      <a:pPr algn="ctr" fontAlgn="ctr"/>
                      <a:r>
                        <a:rPr lang="zh-CN" altLang="en-US" sz="1800" b="0" i="0">
                          <a:solidFill>
                            <a:srgbClr val="000000"/>
                          </a:solidFill>
                          <a:latin typeface="+mn-ea"/>
                        </a:rPr>
                        <a:t>缺失数量</a:t>
                      </a:r>
                    </a:p>
                  </a:txBody>
                  <a:tcPr marL="13017" marR="13017" marT="13017" marB="0" anchor="ctr">
                    <a:lnL>
                      <a:noFill/>
                    </a:lnL>
                    <a:lnR>
                      <a:noFill/>
                    </a:lnR>
                    <a:lnT>
                      <a:noFill/>
                    </a:lnT>
                    <a:lnB>
                      <a:noFill/>
                    </a:lnB>
                    <a:noFill/>
                  </a:tcPr>
                </a:tc>
                <a:tc>
                  <a:txBody>
                    <a:bodyPr/>
                    <a:lstStyle/>
                    <a:p>
                      <a:pPr algn="ctr" fontAlgn="ctr"/>
                      <a:r>
                        <a:rPr lang="zh-CN" altLang="en-US" sz="1800" b="0" i="0">
                          <a:solidFill>
                            <a:srgbClr val="000000"/>
                          </a:solidFill>
                          <a:latin typeface="+mn-ea"/>
                          <a:cs typeface="+mn-ea"/>
                        </a:rPr>
                        <a:t>缺失比例</a:t>
                      </a:r>
                      <a:r>
                        <a:rPr lang="en-US" altLang="zh-CN" sz="1800" b="0" i="0">
                          <a:solidFill>
                            <a:srgbClr val="000000"/>
                          </a:solidFill>
                          <a:latin typeface="+mn-ea"/>
                          <a:cs typeface="+mn-ea"/>
                        </a:rPr>
                        <a:t>(%)</a:t>
                      </a:r>
                    </a:p>
                  </a:txBody>
                  <a:tcPr marL="13017" marR="13017" marT="13017" marB="0" anchor="ctr">
                    <a:lnL>
                      <a:noFill/>
                    </a:lnL>
                    <a:lnR>
                      <a:noFill/>
                    </a:lnR>
                    <a:lnT>
                      <a:noFill/>
                    </a:lnT>
                    <a:lnB>
                      <a:noFill/>
                    </a:lnB>
                    <a:noFill/>
                  </a:tcPr>
                </a:tc>
                <a:extLst>
                  <a:ext uri="{0D108BD9-81ED-4DB2-BD59-A6C34878D82A}">
                    <a16:rowId xmlns:a16="http://schemas.microsoft.com/office/drawing/2014/main" val="10000"/>
                  </a:ext>
                </a:extLst>
              </a:tr>
              <a:tr h="302895">
                <a:tc>
                  <a:txBody>
                    <a:bodyPr/>
                    <a:lstStyle/>
                    <a:p>
                      <a:pPr algn="ctr" fontAlgn="ctr"/>
                      <a:r>
                        <a:rPr lang="en-US" altLang="zh-CN" sz="1800" b="0" i="0">
                          <a:solidFill>
                            <a:srgbClr val="000000"/>
                          </a:solidFill>
                          <a:latin typeface="+mn-ea"/>
                        </a:rPr>
                        <a:t>age_at_diagnosis</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1"/>
                  </a:ext>
                </a:extLst>
              </a:tr>
              <a:tr h="302260">
                <a:tc>
                  <a:txBody>
                    <a:bodyPr/>
                    <a:lstStyle/>
                    <a:p>
                      <a:pPr algn="ctr" fontAlgn="ctr"/>
                      <a:r>
                        <a:rPr lang="en-US" altLang="zh-CN" sz="1800" b="0" i="0">
                          <a:solidFill>
                            <a:srgbClr val="FF0000"/>
                          </a:solidFill>
                          <a:latin typeface="+mn-ea"/>
                        </a:rPr>
                        <a:t>cellularity</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FF0000"/>
                          </a:solidFill>
                          <a:latin typeface="+mn-ea"/>
                        </a:rPr>
                        <a:t>52</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FF0000"/>
                          </a:solidFill>
                          <a:latin typeface="+mn-ea"/>
                        </a:rPr>
                        <a:t>2.76</a:t>
                      </a:r>
                    </a:p>
                  </a:txBody>
                  <a:tcPr marL="13017" marR="13017" marT="13017" marB="0" anchor="ctr">
                    <a:lnL>
                      <a:noFill/>
                    </a:lnL>
                    <a:lnR>
                      <a:noFill/>
                    </a:lnR>
                    <a:lnT>
                      <a:noFill/>
                    </a:lnT>
                    <a:lnB>
                      <a:noFill/>
                    </a:lnB>
                    <a:noFill/>
                  </a:tcPr>
                </a:tc>
                <a:extLst>
                  <a:ext uri="{0D108BD9-81ED-4DB2-BD59-A6C34878D82A}">
                    <a16:rowId xmlns:a16="http://schemas.microsoft.com/office/drawing/2014/main" val="10002"/>
                  </a:ext>
                </a:extLst>
              </a:tr>
              <a:tr h="301625">
                <a:tc>
                  <a:txBody>
                    <a:bodyPr/>
                    <a:lstStyle/>
                    <a:p>
                      <a:pPr algn="ctr" fontAlgn="ctr"/>
                      <a:r>
                        <a:rPr lang="en-US" altLang="zh-CN" sz="1800" b="0" i="0">
                          <a:solidFill>
                            <a:srgbClr val="000000"/>
                          </a:solidFill>
                          <a:latin typeface="+mn-ea"/>
                        </a:rPr>
                        <a:t>cohort</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3"/>
                  </a:ext>
                </a:extLst>
              </a:tr>
              <a:tr h="302260">
                <a:tc>
                  <a:txBody>
                    <a:bodyPr/>
                    <a:lstStyle/>
                    <a:p>
                      <a:pPr algn="ctr" fontAlgn="ctr"/>
                      <a:r>
                        <a:rPr lang="en-US" altLang="zh-CN" sz="1800" b="0" i="0">
                          <a:solidFill>
                            <a:srgbClr val="000000"/>
                          </a:solidFill>
                          <a:latin typeface="+mn-ea"/>
                        </a:rPr>
                        <a:t>er_status</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4"/>
                  </a:ext>
                </a:extLst>
              </a:tr>
              <a:tr h="304165">
                <a:tc>
                  <a:txBody>
                    <a:bodyPr/>
                    <a:lstStyle/>
                    <a:p>
                      <a:pPr algn="ctr" fontAlgn="ctr"/>
                      <a:r>
                        <a:rPr lang="en-US" altLang="zh-CN" sz="1800" b="0" i="0">
                          <a:solidFill>
                            <a:srgbClr val="000000"/>
                          </a:solidFill>
                          <a:latin typeface="+mn-ea"/>
                        </a:rPr>
                        <a:t>her2_status</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5"/>
                  </a:ext>
                </a:extLst>
              </a:tr>
              <a:tr h="0">
                <a:tc>
                  <a:txBody>
                    <a:bodyPr/>
                    <a:lstStyle/>
                    <a:p>
                      <a:pPr algn="ctr" fontAlgn="ctr"/>
                      <a:r>
                        <a:rPr lang="en-US" altLang="zh-CN" sz="1800" b="0" i="0">
                          <a:solidFill>
                            <a:srgbClr val="000000"/>
                          </a:solidFill>
                          <a:latin typeface="+mn-ea"/>
                        </a:rPr>
                        <a:t>inferred_menopausal_state</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6"/>
                  </a:ext>
                </a:extLst>
              </a:tr>
              <a:tr h="0">
                <a:tc>
                  <a:txBody>
                    <a:bodyPr/>
                    <a:lstStyle/>
                    <a:p>
                      <a:pPr algn="ctr" fontAlgn="ctr"/>
                      <a:r>
                        <a:rPr lang="en-US" altLang="zh-CN" sz="1800" b="0" i="0">
                          <a:solidFill>
                            <a:srgbClr val="000000"/>
                          </a:solidFill>
                          <a:latin typeface="+mn-ea"/>
                        </a:rPr>
                        <a:t>lymph_nodes_examined_positive</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7"/>
                  </a:ext>
                </a:extLst>
              </a:tr>
              <a:tr h="0">
                <a:tc>
                  <a:txBody>
                    <a:bodyPr/>
                    <a:lstStyle/>
                    <a:p>
                      <a:pPr algn="ctr" fontAlgn="ctr"/>
                      <a:r>
                        <a:rPr lang="en-US" altLang="zh-CN" sz="1800" b="0" i="0">
                          <a:solidFill>
                            <a:srgbClr val="FF0000"/>
                          </a:solidFill>
                          <a:latin typeface="+mn-ea"/>
                        </a:rPr>
                        <a:t>neoplasm_histologic_grade</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FF0000"/>
                          </a:solidFill>
                          <a:latin typeface="+mn-ea"/>
                        </a:rPr>
                        <a:t>69</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FF0000"/>
                          </a:solidFill>
                          <a:latin typeface="+mn-ea"/>
                        </a:rPr>
                        <a:t>3.66</a:t>
                      </a:r>
                    </a:p>
                  </a:txBody>
                  <a:tcPr marL="13017" marR="13017" marT="13017" marB="0" anchor="ctr">
                    <a:lnL>
                      <a:noFill/>
                    </a:lnL>
                    <a:lnR>
                      <a:noFill/>
                    </a:lnR>
                    <a:lnT>
                      <a:noFill/>
                    </a:lnT>
                    <a:lnB>
                      <a:noFill/>
                    </a:lnB>
                    <a:noFill/>
                  </a:tcPr>
                </a:tc>
                <a:extLst>
                  <a:ext uri="{0D108BD9-81ED-4DB2-BD59-A6C34878D82A}">
                    <a16:rowId xmlns:a16="http://schemas.microsoft.com/office/drawing/2014/main" val="10008"/>
                  </a:ext>
                </a:extLst>
              </a:tr>
              <a:tr h="0">
                <a:tc>
                  <a:txBody>
                    <a:bodyPr/>
                    <a:lstStyle/>
                    <a:p>
                      <a:pPr algn="ctr" fontAlgn="ctr"/>
                      <a:r>
                        <a:rPr lang="en-US" altLang="zh-CN" sz="1800" b="0" i="0">
                          <a:solidFill>
                            <a:srgbClr val="000000"/>
                          </a:solidFill>
                          <a:latin typeface="+mn-ea"/>
                        </a:rPr>
                        <a:t>pam50_+_claudin-low_subtype</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tc>
                  <a:txBody>
                    <a:bodyPr/>
                    <a:lstStyle/>
                    <a:p>
                      <a:pPr algn="ctr" fontAlgn="ctr"/>
                      <a:r>
                        <a:rPr lang="en-US" altLang="zh-CN" sz="1800" b="0" i="0">
                          <a:solidFill>
                            <a:srgbClr val="000000"/>
                          </a:solidFill>
                          <a:latin typeface="+mn-ea"/>
                        </a:rPr>
                        <a:t>0</a:t>
                      </a:r>
                    </a:p>
                  </a:txBody>
                  <a:tcPr marL="13017" marR="13017" marT="13017" marB="0" anchor="ctr">
                    <a:lnL>
                      <a:noFill/>
                    </a:lnL>
                    <a:lnR>
                      <a:noFill/>
                    </a:lnR>
                    <a:lnT>
                      <a:noFill/>
                    </a:lnT>
                    <a:lnB>
                      <a:noFill/>
                    </a:lnB>
                    <a:noFill/>
                  </a:tcPr>
                </a:tc>
                <a:extLst>
                  <a:ext uri="{0D108BD9-81ED-4DB2-BD59-A6C34878D82A}">
                    <a16:rowId xmlns:a16="http://schemas.microsoft.com/office/drawing/2014/main" val="10009"/>
                  </a:ext>
                </a:extLst>
              </a:tr>
            </a:tbl>
          </a:graphicData>
        </a:graphic>
      </p:graphicFrame>
      <p:sp>
        <p:nvSpPr>
          <p:cNvPr id="7" name="文本框 6"/>
          <p:cNvSpPr txBox="1"/>
          <p:nvPr/>
        </p:nvSpPr>
        <p:spPr>
          <a:xfrm>
            <a:off x="443229" y="4839335"/>
            <a:ext cx="7161337" cy="1503680"/>
          </a:xfrm>
          <a:prstGeom prst="rect">
            <a:avLst/>
          </a:prstGeom>
        </p:spPr>
        <p:txBody>
          <a:bodyPr>
            <a:noAutofit/>
          </a:bodyPr>
          <a:lstStyle/>
          <a:p>
            <a:pPr marL="0" indent="0" algn="l" fontAlgn="auto">
              <a:lnSpc>
                <a:spcPct val="150000"/>
              </a:lnSpc>
              <a:spcBef>
                <a:spcPct val="0"/>
              </a:spcBef>
              <a:spcAft>
                <a:spcPct val="0"/>
              </a:spcAft>
            </a:pPr>
            <a:r>
              <a:rPr lang="zh-CN" altLang="en-US" sz="1800" b="0" i="0" dirty="0">
                <a:solidFill>
                  <a:srgbClr val="000000"/>
                </a:solidFill>
                <a:latin typeface="+mn-ea"/>
              </a:rPr>
              <a:t>填补策略：</a:t>
            </a:r>
          </a:p>
          <a:p>
            <a:pPr marL="285750" indent="-285750" algn="l" fontAlgn="auto">
              <a:lnSpc>
                <a:spcPct val="150000"/>
              </a:lnSpc>
              <a:spcBef>
                <a:spcPct val="0"/>
              </a:spcBef>
              <a:spcAft>
                <a:spcPct val="0"/>
              </a:spcAft>
              <a:buFont typeface="Wingdings" panose="05000000000000000000" charset="0"/>
              <a:buChar char=""/>
            </a:pPr>
            <a:r>
              <a:rPr lang="en-US" altLang="zh-CN" sz="1800" b="0" i="0" dirty="0">
                <a:solidFill>
                  <a:srgbClr val="000000"/>
                </a:solidFill>
                <a:latin typeface="+mn-ea"/>
              </a:rPr>
              <a:t>c</a:t>
            </a:r>
            <a:r>
              <a:rPr lang="zh-CN" altLang="en-US" sz="1800" b="0" i="0" dirty="0">
                <a:solidFill>
                  <a:srgbClr val="000000"/>
                </a:solidFill>
                <a:latin typeface="+mn-ea"/>
              </a:rPr>
              <a:t>ellularity → 众数填充（"High"）</a:t>
            </a:r>
          </a:p>
          <a:p>
            <a:pPr marL="285750" indent="-285750" algn="l" fontAlgn="auto">
              <a:lnSpc>
                <a:spcPct val="150000"/>
              </a:lnSpc>
              <a:spcBef>
                <a:spcPct val="0"/>
              </a:spcBef>
              <a:spcAft>
                <a:spcPct val="0"/>
              </a:spcAft>
              <a:buFont typeface="Wingdings" panose="05000000000000000000" charset="0"/>
              <a:buChar char=""/>
            </a:pPr>
            <a:r>
              <a:rPr lang="zh-CN" altLang="en-US" sz="1800" b="0" i="0" dirty="0">
                <a:solidFill>
                  <a:srgbClr val="000000"/>
                </a:solidFill>
                <a:latin typeface="+mn-ea"/>
              </a:rPr>
              <a:t>grade → 创建"Missing"类别</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临床变量处理</a:t>
            </a:r>
            <a:r>
              <a:rPr kumimoji="0" lang="en-US" altLang="zh-CN" sz="2400" b="1" i="0" u="none" strike="noStrike" kern="1200" cap="none" spc="0" normalizeH="0" baseline="0" noProof="0" dirty="0">
                <a:ln>
                  <a:noFill/>
                </a:ln>
                <a:effectLst/>
                <a:uLnTx/>
                <a:uFillTx/>
                <a:latin typeface="Arial" panose="020B0604020202090204"/>
                <a:ea typeface="微软雅黑"/>
                <a:cs typeface="+mn-cs"/>
              </a:rPr>
              <a:t>——</a:t>
            </a:r>
            <a:r>
              <a:rPr kumimoji="0" lang="zh-CN" altLang="en-US" sz="2400" b="1" i="0" u="none" strike="noStrike" kern="1200" cap="none" spc="0" normalizeH="0" baseline="0" noProof="0" dirty="0">
                <a:ln>
                  <a:noFill/>
                </a:ln>
                <a:effectLst/>
                <a:uLnTx/>
                <a:uFillTx/>
                <a:latin typeface="Arial" panose="020B0604020202090204"/>
                <a:ea typeface="微软雅黑"/>
                <a:cs typeface="+mn-cs"/>
              </a:rPr>
              <a:t>标准化编码</a:t>
            </a:r>
          </a:p>
        </p:txBody>
      </p:sp>
      <p:sp>
        <p:nvSpPr>
          <p:cNvPr id="18" name="文本框 17"/>
          <p:cNvSpPr txBox="1"/>
          <p:nvPr/>
        </p:nvSpPr>
        <p:spPr>
          <a:xfrm>
            <a:off x="443230" y="1471930"/>
            <a:ext cx="10317480" cy="5029390"/>
          </a:xfrm>
          <a:prstGeom prst="rect">
            <a:avLst/>
          </a:prstGeom>
          <a:noFill/>
        </p:spPr>
        <p:txBody>
          <a:bodyPr wrap="square">
            <a:spAutoFit/>
          </a:bodyPr>
          <a:lstStyle/>
          <a:p>
            <a:pPr fontAlgn="auto">
              <a:lnSpc>
                <a:spcPct val="150000"/>
              </a:lnSpc>
            </a:pPr>
            <a:r>
              <a:rPr lang="zh-CN" altLang="en-US" b="1" i="0" dirty="0">
                <a:solidFill>
                  <a:srgbClr val="191B1F"/>
                </a:solidFill>
                <a:effectLst/>
                <a:latin typeface="+mn-ea"/>
                <a:cs typeface="+mn-ea"/>
              </a:rPr>
              <a:t>二分类变量（</a:t>
            </a:r>
            <a:r>
              <a:rPr lang="en-US" altLang="zh-CN" b="1" i="0" dirty="0">
                <a:solidFill>
                  <a:srgbClr val="191B1F"/>
                </a:solidFill>
                <a:effectLst/>
                <a:latin typeface="+mn-ea"/>
                <a:cs typeface="+mn-ea"/>
              </a:rPr>
              <a:t>3</a:t>
            </a:r>
            <a:r>
              <a:rPr lang="zh-CN" altLang="en-US" b="1" i="0" dirty="0">
                <a:solidFill>
                  <a:srgbClr val="191B1F"/>
                </a:solidFill>
                <a:effectLst/>
                <a:latin typeface="+mn-ea"/>
                <a:cs typeface="+mn-ea"/>
              </a:rPr>
              <a:t>个）</a:t>
            </a:r>
            <a:r>
              <a:rPr lang="en-US" altLang="zh-CN" b="1"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er_status</a:t>
            </a:r>
            <a:r>
              <a:rPr lang="zh-CN" altLang="en-US" b="0" i="0" dirty="0">
                <a:solidFill>
                  <a:srgbClr val="191B1F"/>
                </a:solidFill>
                <a:effectLst/>
                <a:latin typeface="+mn-ea"/>
                <a:cs typeface="+mn-ea"/>
              </a:rPr>
              <a:t>（</a:t>
            </a:r>
            <a:r>
              <a:rPr lang="en-US" altLang="zh-CN" b="0" i="0" dirty="0">
                <a:solidFill>
                  <a:srgbClr val="191B1F"/>
                </a:solidFill>
                <a:effectLst/>
                <a:latin typeface="+mn-ea"/>
                <a:cs typeface="+mn-ea"/>
              </a:rPr>
              <a:t>ER</a:t>
            </a:r>
            <a:r>
              <a:rPr lang="zh-CN" altLang="en-US" b="0" i="0" dirty="0">
                <a:solidFill>
                  <a:srgbClr val="191B1F"/>
                </a:solidFill>
                <a:effectLst/>
                <a:latin typeface="+mn-ea"/>
                <a:cs typeface="+mn-ea"/>
              </a:rPr>
              <a:t>状态）</a:t>
            </a:r>
            <a:r>
              <a:rPr lang="en-US" altLang="zh-CN" b="0" i="0" dirty="0">
                <a:solidFill>
                  <a:srgbClr val="191B1F"/>
                </a:solidFill>
                <a:effectLst/>
                <a:latin typeface="+mn-ea"/>
                <a:cs typeface="+mn-ea"/>
              </a:rPr>
              <a:t>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0=Negative,  1=Positive</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her2_status</a:t>
            </a:r>
            <a:r>
              <a:rPr lang="zh-CN" altLang="en-US" b="0" i="0" dirty="0">
                <a:solidFill>
                  <a:srgbClr val="191B1F"/>
                </a:solidFill>
                <a:effectLst/>
                <a:latin typeface="+mn-ea"/>
                <a:cs typeface="+mn-ea"/>
              </a:rPr>
              <a:t>（</a:t>
            </a:r>
            <a:r>
              <a:rPr lang="en-US" altLang="zh-CN" b="0" i="0" dirty="0">
                <a:solidFill>
                  <a:srgbClr val="191B1F"/>
                </a:solidFill>
                <a:effectLst/>
                <a:latin typeface="+mn-ea"/>
                <a:cs typeface="+mn-ea"/>
              </a:rPr>
              <a:t>HER2</a:t>
            </a:r>
            <a:r>
              <a:rPr lang="zh-CN" altLang="en-US" b="0" i="0" dirty="0">
                <a:solidFill>
                  <a:srgbClr val="191B1F"/>
                </a:solidFill>
                <a:effectLst/>
                <a:latin typeface="+mn-ea"/>
                <a:cs typeface="+mn-ea"/>
              </a:rPr>
              <a:t>状态）</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0=Negative, 1=Positive</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inferred_menopausal_state</a:t>
            </a:r>
            <a:r>
              <a:rPr lang="zh-CN" altLang="en-US" b="0" i="0" dirty="0">
                <a:solidFill>
                  <a:srgbClr val="191B1F"/>
                </a:solidFill>
                <a:effectLst/>
                <a:latin typeface="+mn-ea"/>
                <a:cs typeface="+mn-ea"/>
              </a:rPr>
              <a:t>（绝经状态）</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0=Pre, 1=Post</a:t>
            </a:r>
          </a:p>
          <a:p>
            <a:pPr fontAlgn="auto">
              <a:lnSpc>
                <a:spcPct val="150000"/>
              </a:lnSpc>
            </a:pPr>
            <a:r>
              <a:rPr lang="zh-CN" altLang="en-US" b="1" i="0" dirty="0">
                <a:solidFill>
                  <a:srgbClr val="191B1F"/>
                </a:solidFill>
                <a:effectLst/>
                <a:latin typeface="+mn-ea"/>
                <a:cs typeface="+mn-ea"/>
              </a:rPr>
              <a:t>连续变量（</a:t>
            </a:r>
            <a:r>
              <a:rPr lang="en-US" altLang="zh-CN" b="1" i="0" dirty="0">
                <a:solidFill>
                  <a:srgbClr val="191B1F"/>
                </a:solidFill>
                <a:effectLst/>
                <a:latin typeface="+mn-ea"/>
                <a:cs typeface="+mn-ea"/>
              </a:rPr>
              <a:t>2</a:t>
            </a:r>
            <a:r>
              <a:rPr lang="zh-CN" altLang="en-US" b="1" i="0" dirty="0">
                <a:solidFill>
                  <a:srgbClr val="191B1F"/>
                </a:solidFill>
                <a:effectLst/>
                <a:latin typeface="+mn-ea"/>
                <a:cs typeface="+mn-ea"/>
              </a:rPr>
              <a:t>个）</a:t>
            </a:r>
            <a:r>
              <a:rPr lang="en-US" altLang="zh-CN" b="1"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age_at_diagnosis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标准化（</a:t>
            </a:r>
            <a:r>
              <a:rPr lang="en-US" altLang="zh-CN" b="0" i="0" dirty="0">
                <a:solidFill>
                  <a:srgbClr val="191B1F"/>
                </a:solidFill>
                <a:effectLst/>
                <a:latin typeface="+mn-ea"/>
                <a:cs typeface="+mn-ea"/>
              </a:rPr>
              <a:t>Z-score</a:t>
            </a:r>
            <a:r>
              <a:rPr lang="zh-CN" altLang="en-US" b="0"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lymph_nodes_examined_positive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log(lymph+1) + </a:t>
            </a:r>
            <a:r>
              <a:rPr lang="zh-CN" altLang="en-US" b="0" i="0" dirty="0">
                <a:solidFill>
                  <a:srgbClr val="191B1F"/>
                </a:solidFill>
                <a:effectLst/>
                <a:latin typeface="+mn-ea"/>
                <a:cs typeface="+mn-ea"/>
              </a:rPr>
              <a:t>标准化</a:t>
            </a:r>
          </a:p>
          <a:p>
            <a:pPr fontAlgn="auto">
              <a:lnSpc>
                <a:spcPct val="150000"/>
              </a:lnSpc>
            </a:pPr>
            <a:r>
              <a:rPr lang="zh-CN" altLang="en-US" b="1" i="0" dirty="0">
                <a:solidFill>
                  <a:srgbClr val="191B1F"/>
                </a:solidFill>
                <a:effectLst/>
                <a:latin typeface="+mn-ea"/>
                <a:cs typeface="+mn-ea"/>
              </a:rPr>
              <a:t>多分类变量（</a:t>
            </a:r>
            <a:r>
              <a:rPr lang="en-US" altLang="zh-CN" b="1" i="0" dirty="0">
                <a:solidFill>
                  <a:srgbClr val="191B1F"/>
                </a:solidFill>
                <a:effectLst/>
                <a:latin typeface="+mn-ea"/>
                <a:cs typeface="+mn-ea"/>
              </a:rPr>
              <a:t>4</a:t>
            </a:r>
            <a:r>
              <a:rPr lang="zh-CN" altLang="en-US" b="1" i="0" dirty="0">
                <a:solidFill>
                  <a:srgbClr val="191B1F"/>
                </a:solidFill>
                <a:effectLst/>
                <a:latin typeface="+mn-ea"/>
                <a:cs typeface="+mn-ea"/>
              </a:rPr>
              <a:t>个）</a:t>
            </a:r>
            <a:r>
              <a:rPr lang="en-US" altLang="zh-CN" b="1"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neoplasm_histologic_grade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哑变量（参考：</a:t>
            </a:r>
            <a:r>
              <a:rPr lang="en-US" altLang="zh-CN" b="0" i="0" dirty="0">
                <a:solidFill>
                  <a:srgbClr val="191B1F"/>
                </a:solidFill>
                <a:effectLst/>
                <a:latin typeface="+mn-ea"/>
                <a:cs typeface="+mn-ea"/>
              </a:rPr>
              <a:t>Grade 1</a:t>
            </a:r>
            <a:r>
              <a:rPr lang="zh-CN" altLang="en-US" b="0" i="0" dirty="0">
                <a:solidFill>
                  <a:srgbClr val="191B1F"/>
                </a:solidFill>
                <a:effectLst/>
                <a:latin typeface="+mn-ea"/>
                <a:cs typeface="+mn-ea"/>
              </a:rPr>
              <a:t>）</a:t>
            </a:r>
            <a:endParaRPr lang="en-US" altLang="zh-CN" b="0" i="0" dirty="0">
              <a:solidFill>
                <a:srgbClr val="191B1F"/>
              </a:solidFill>
              <a:effectLst/>
              <a:latin typeface="+mn-ea"/>
              <a:cs typeface="+mn-ea"/>
            </a:endParaRP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cellularity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哑变量（参考：</a:t>
            </a:r>
            <a:r>
              <a:rPr lang="en-US" altLang="zh-CN" b="0" i="0" dirty="0">
                <a:solidFill>
                  <a:srgbClr val="191B1F"/>
                </a:solidFill>
                <a:effectLst/>
                <a:latin typeface="+mn-ea"/>
                <a:cs typeface="+mn-ea"/>
              </a:rPr>
              <a:t>High</a:t>
            </a:r>
            <a:r>
              <a:rPr lang="zh-CN" altLang="en-US" b="0"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pam50_+_claudin-low_subtype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哑变量（参考：</a:t>
            </a:r>
            <a:r>
              <a:rPr lang="en-US" altLang="zh-CN" b="0" i="0" dirty="0">
                <a:solidFill>
                  <a:srgbClr val="191B1F"/>
                </a:solidFill>
                <a:effectLst/>
                <a:latin typeface="+mn-ea"/>
                <a:cs typeface="+mn-ea"/>
              </a:rPr>
              <a:t>LumA</a:t>
            </a:r>
            <a:r>
              <a:rPr lang="zh-CN" altLang="en-US" b="0"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en-US" altLang="zh-CN" b="0" i="0" dirty="0">
                <a:solidFill>
                  <a:srgbClr val="191B1F"/>
                </a:solidFill>
                <a:effectLst/>
                <a:latin typeface="+mn-ea"/>
                <a:cs typeface="+mn-ea"/>
              </a:rPr>
              <a:t>cohort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哑变量（参考：</a:t>
            </a:r>
            <a:r>
              <a:rPr lang="en-US" altLang="zh-CN" b="0" i="0" dirty="0">
                <a:solidFill>
                  <a:srgbClr val="191B1F"/>
                </a:solidFill>
                <a:effectLst/>
                <a:latin typeface="+mn-ea"/>
                <a:cs typeface="+mn-ea"/>
              </a:rPr>
              <a:t>Cohort 1</a:t>
            </a:r>
            <a:r>
              <a:rPr lang="zh-CN" altLang="en-US" b="0" i="0" dirty="0">
                <a:solidFill>
                  <a:srgbClr val="191B1F"/>
                </a:solidFill>
                <a:effectLst/>
                <a:latin typeface="+mn-ea"/>
                <a:cs typeface="+mn-ea"/>
              </a:rPr>
              <a:t>）</a:t>
            </a:r>
          </a:p>
        </p:txBody>
      </p:sp>
      <p:sp>
        <p:nvSpPr>
          <p:cNvPr id="4" name="文本框 3">
            <a:extLst>
              <a:ext uri="{FF2B5EF4-FFF2-40B4-BE49-F238E27FC236}">
                <a16:creationId xmlns:a16="http://schemas.microsoft.com/office/drawing/2014/main" id="{2BB5FCC9-D598-8921-9DBB-249C3F5685E0}"/>
              </a:ext>
            </a:extLst>
          </p:cNvPr>
          <p:cNvSpPr txBox="1"/>
          <p:nvPr/>
        </p:nvSpPr>
        <p:spPr>
          <a:xfrm>
            <a:off x="9327102" y="2925046"/>
            <a:ext cx="1217436" cy="400110"/>
          </a:xfrm>
          <a:prstGeom prst="rect">
            <a:avLst/>
          </a:prstGeom>
          <a:noFill/>
        </p:spPr>
        <p:txBody>
          <a:bodyPr wrap="square">
            <a:spAutoFit/>
          </a:bodyPr>
          <a:lstStyle/>
          <a:p>
            <a:r>
              <a:rPr lang="en-US" altLang="zh-CN" sz="2000" b="1" dirty="0">
                <a:solidFill>
                  <a:srgbClr val="191B1F"/>
                </a:solidFill>
                <a:latin typeface="+mn-ea"/>
                <a:cs typeface="+mn-ea"/>
              </a:rPr>
              <a:t>9</a:t>
            </a:r>
            <a:r>
              <a:rPr lang="en-US" altLang="zh-CN" dirty="0">
                <a:solidFill>
                  <a:srgbClr val="191B1F"/>
                </a:solidFill>
                <a:latin typeface="+mn-ea"/>
                <a:cs typeface="+mn-ea"/>
              </a:rPr>
              <a:t> </a:t>
            </a:r>
            <a:r>
              <a:rPr lang="zh-CN" altLang="en-US" dirty="0">
                <a:solidFill>
                  <a:srgbClr val="191B1F"/>
                </a:solidFill>
                <a:latin typeface="+mn-ea"/>
                <a:cs typeface="+mn-ea"/>
              </a:rPr>
              <a:t>个变量</a:t>
            </a:r>
          </a:p>
        </p:txBody>
      </p:sp>
      <p:sp>
        <p:nvSpPr>
          <p:cNvPr id="6" name="文本框 5">
            <a:extLst>
              <a:ext uri="{FF2B5EF4-FFF2-40B4-BE49-F238E27FC236}">
                <a16:creationId xmlns:a16="http://schemas.microsoft.com/office/drawing/2014/main" id="{5BF90188-06B3-1D9F-B403-ED76FDCC7793}"/>
              </a:ext>
            </a:extLst>
          </p:cNvPr>
          <p:cNvSpPr txBox="1"/>
          <p:nvPr/>
        </p:nvSpPr>
        <p:spPr>
          <a:xfrm>
            <a:off x="9051180" y="4045851"/>
            <a:ext cx="1709530" cy="400110"/>
          </a:xfrm>
          <a:prstGeom prst="rect">
            <a:avLst/>
          </a:prstGeom>
          <a:noFill/>
        </p:spPr>
        <p:txBody>
          <a:bodyPr wrap="square">
            <a:spAutoFit/>
          </a:bodyPr>
          <a:lstStyle/>
          <a:p>
            <a:r>
              <a:rPr lang="en-US" altLang="zh-CN" sz="2000" b="1" dirty="0">
                <a:solidFill>
                  <a:srgbClr val="191B1F"/>
                </a:solidFill>
                <a:latin typeface="+mn-ea"/>
                <a:cs typeface="+mn-ea"/>
              </a:rPr>
              <a:t>20</a:t>
            </a:r>
            <a:r>
              <a:rPr lang="en-US" altLang="zh-CN" dirty="0">
                <a:solidFill>
                  <a:srgbClr val="191B1F"/>
                </a:solidFill>
                <a:latin typeface="+mn-ea"/>
                <a:cs typeface="+mn-ea"/>
              </a:rPr>
              <a:t> </a:t>
            </a:r>
            <a:r>
              <a:rPr lang="zh-CN" altLang="en-US" dirty="0">
                <a:solidFill>
                  <a:srgbClr val="191B1F"/>
                </a:solidFill>
                <a:latin typeface="+mn-ea"/>
                <a:cs typeface="+mn-ea"/>
              </a:rPr>
              <a:t>个模型特征</a:t>
            </a:r>
          </a:p>
        </p:txBody>
      </p:sp>
      <p:sp>
        <p:nvSpPr>
          <p:cNvPr id="7" name="箭头: 下 6">
            <a:extLst>
              <a:ext uri="{FF2B5EF4-FFF2-40B4-BE49-F238E27FC236}">
                <a16:creationId xmlns:a16="http://schemas.microsoft.com/office/drawing/2014/main" id="{0A90B26F-C759-23FD-89A2-94886396CDF3}"/>
              </a:ext>
            </a:extLst>
          </p:cNvPr>
          <p:cNvSpPr/>
          <p:nvPr/>
        </p:nvSpPr>
        <p:spPr>
          <a:xfrm>
            <a:off x="9753600" y="3489515"/>
            <a:ext cx="238539" cy="29601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基因变量</a:t>
            </a:r>
          </a:p>
        </p:txBody>
      </p:sp>
      <p:graphicFrame>
        <p:nvGraphicFramePr>
          <p:cNvPr id="12" name="表格 11"/>
          <p:cNvGraphicFramePr>
            <a:graphicFrameLocks noGrp="1"/>
          </p:cNvGraphicFramePr>
          <p:nvPr/>
        </p:nvGraphicFramePr>
        <p:xfrm>
          <a:off x="443063" y="1569929"/>
          <a:ext cx="3432008" cy="4926724"/>
        </p:xfrm>
        <a:graphic>
          <a:graphicData uri="http://schemas.openxmlformats.org/drawingml/2006/table">
            <a:tbl>
              <a:tblPr/>
              <a:tblGrid>
                <a:gridCol w="692847">
                  <a:extLst>
                    <a:ext uri="{9D8B030D-6E8A-4147-A177-3AD203B41FA5}">
                      <a16:colId xmlns:a16="http://schemas.microsoft.com/office/drawing/2014/main" val="20000"/>
                    </a:ext>
                  </a:extLst>
                </a:gridCol>
                <a:gridCol w="1111777">
                  <a:extLst>
                    <a:ext uri="{9D8B030D-6E8A-4147-A177-3AD203B41FA5}">
                      <a16:colId xmlns:a16="http://schemas.microsoft.com/office/drawing/2014/main" val="20001"/>
                    </a:ext>
                  </a:extLst>
                </a:gridCol>
                <a:gridCol w="757298">
                  <a:extLst>
                    <a:ext uri="{9D8B030D-6E8A-4147-A177-3AD203B41FA5}">
                      <a16:colId xmlns:a16="http://schemas.microsoft.com/office/drawing/2014/main" val="20002"/>
                    </a:ext>
                  </a:extLst>
                </a:gridCol>
                <a:gridCol w="870086">
                  <a:extLst>
                    <a:ext uri="{9D8B030D-6E8A-4147-A177-3AD203B41FA5}">
                      <a16:colId xmlns:a16="http://schemas.microsoft.com/office/drawing/2014/main" val="20003"/>
                    </a:ext>
                  </a:extLst>
                </a:gridCol>
              </a:tblGrid>
              <a:tr h="233045">
                <a:tc>
                  <a:txBody>
                    <a:bodyPr/>
                    <a:lstStyle/>
                    <a:p>
                      <a:pPr algn="ctr" fontAlgn="ctr"/>
                      <a:r>
                        <a:rPr lang="en-US" sz="1100" b="0" i="0" u="none" strike="noStrike" dirty="0">
                          <a:solidFill>
                            <a:srgbClr val="000000"/>
                          </a:solidFill>
                          <a:effectLst/>
                          <a:latin typeface="+mn-ea"/>
                        </a:rPr>
                        <a:t>gene</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err="1">
                          <a:solidFill>
                            <a:srgbClr val="000000"/>
                          </a:solidFill>
                          <a:effectLst/>
                          <a:latin typeface="+mn-ea"/>
                        </a:rPr>
                        <a:t>moduleColor</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mn-ea"/>
                        </a:rPr>
                        <a:t>kME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err="1">
                          <a:solidFill>
                            <a:srgbClr val="000000"/>
                          </a:solidFill>
                          <a:effectLst/>
                          <a:latin typeface="+mn-ea"/>
                        </a:rPr>
                        <a:t>abs_kME</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0000"/>
                  </a:ext>
                </a:extLst>
              </a:tr>
              <a:tr h="264817">
                <a:tc>
                  <a:txBody>
                    <a:bodyPr/>
                    <a:lstStyle/>
                    <a:p>
                      <a:pPr algn="ctr" fontAlgn="ctr"/>
                      <a:r>
                        <a:rPr lang="en-US" sz="1100" b="0" i="0" u="none" strike="noStrike">
                          <a:solidFill>
                            <a:srgbClr val="000000"/>
                          </a:solidFill>
                          <a:effectLst/>
                          <a:latin typeface="+mn-ea"/>
                        </a:rPr>
                        <a:t>chek1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dirty="0">
                          <a:solidFill>
                            <a:srgbClr val="000000"/>
                          </a:solidFill>
                          <a:effectLst/>
                          <a:latin typeface="+mn-ea"/>
                        </a:rPr>
                        <a:t>0.83 </a:t>
                      </a:r>
                    </a:p>
                  </a:txBody>
                  <a:tcPr marL="7620" marR="7620" marT="7620" marB="0" anchor="ctr">
                    <a:lnL>
                      <a:noFill/>
                    </a:lnL>
                    <a:lnR>
                      <a:noFill/>
                    </a:lnR>
                    <a:lnT>
                      <a:noFill/>
                    </a:lnT>
                    <a:lnB>
                      <a:noFill/>
                    </a:lnB>
                    <a:noFill/>
                  </a:tcPr>
                </a:tc>
                <a:tc>
                  <a:txBody>
                    <a:bodyPr/>
                    <a:lstStyle/>
                    <a:p>
                      <a:pPr algn="ctr" fontAlgn="ctr"/>
                      <a:r>
                        <a:rPr lang="en-US" altLang="zh-CN" sz="1100" b="0" i="0" u="none" strike="noStrike" dirty="0">
                          <a:solidFill>
                            <a:srgbClr val="000000"/>
                          </a:solidFill>
                          <a:effectLst/>
                          <a:latin typeface="+mn-ea"/>
                        </a:rPr>
                        <a:t>0.83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1"/>
                  </a:ext>
                </a:extLst>
              </a:tr>
              <a:tr h="233098">
                <a:tc>
                  <a:txBody>
                    <a:bodyPr/>
                    <a:lstStyle/>
                    <a:p>
                      <a:pPr algn="ctr" fontAlgn="ctr"/>
                      <a:r>
                        <a:rPr lang="en-US" sz="1100" b="0" i="0" u="none" strike="noStrike">
                          <a:solidFill>
                            <a:srgbClr val="000000"/>
                          </a:solidFill>
                          <a:effectLst/>
                          <a:latin typeface="+mn-ea"/>
                        </a:rPr>
                        <a:t>ccne1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0.82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0.82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2"/>
                  </a:ext>
                </a:extLst>
              </a:tr>
              <a:tr h="233098">
                <a:tc>
                  <a:txBody>
                    <a:bodyPr/>
                    <a:lstStyle/>
                    <a:p>
                      <a:pPr algn="ctr" fontAlgn="ctr"/>
                      <a:r>
                        <a:rPr lang="en-US" sz="1100" b="0" i="0" u="none" strike="noStrike">
                          <a:solidFill>
                            <a:srgbClr val="000000"/>
                          </a:solidFill>
                          <a:effectLst/>
                          <a:latin typeface="+mn-ea"/>
                        </a:rPr>
                        <a:t>aurka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233098">
                <a:tc>
                  <a:txBody>
                    <a:bodyPr/>
                    <a:lstStyle/>
                    <a:p>
                      <a:pPr algn="ctr" fontAlgn="ctr"/>
                      <a:r>
                        <a:rPr lang="en-US" sz="1100" b="0" i="0" u="none" strike="noStrike">
                          <a:solidFill>
                            <a:srgbClr val="000000"/>
                          </a:solidFill>
                          <a:effectLst/>
                          <a:latin typeface="+mn-ea"/>
                        </a:rPr>
                        <a:t>cdc25a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233098">
                <a:tc>
                  <a:txBody>
                    <a:bodyPr/>
                    <a:lstStyle/>
                    <a:p>
                      <a:pPr algn="ctr" fontAlgn="ctr"/>
                      <a:r>
                        <a:rPr lang="en-US" sz="1100" b="0" i="0" u="none" strike="noStrike">
                          <a:solidFill>
                            <a:srgbClr val="000000"/>
                          </a:solidFill>
                          <a:effectLst/>
                          <a:latin typeface="+mn-ea"/>
                        </a:rPr>
                        <a:t>e2f2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5"/>
                  </a:ext>
                </a:extLst>
              </a:tr>
              <a:tr h="233098">
                <a:tc>
                  <a:txBody>
                    <a:bodyPr/>
                    <a:lstStyle/>
                    <a:p>
                      <a:pPr algn="ctr" fontAlgn="ctr"/>
                      <a:r>
                        <a:rPr lang="en-US" sz="1100" b="0" i="0" u="none" strike="noStrike">
                          <a:solidFill>
                            <a:srgbClr val="000000"/>
                          </a:solidFill>
                          <a:effectLst/>
                          <a:latin typeface="+mn-ea"/>
                        </a:rPr>
                        <a:t>e2f3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6"/>
                  </a:ext>
                </a:extLst>
              </a:tr>
              <a:tr h="233098">
                <a:tc>
                  <a:txBody>
                    <a:bodyPr/>
                    <a:lstStyle/>
                    <a:p>
                      <a:pPr algn="ctr" fontAlgn="ctr"/>
                      <a:r>
                        <a:rPr lang="en-US" sz="1100" b="0" i="0" u="none" strike="noStrike">
                          <a:solidFill>
                            <a:srgbClr val="000000"/>
                          </a:solidFill>
                          <a:effectLst/>
                          <a:latin typeface="+mn-ea"/>
                        </a:rPr>
                        <a:t>cdk1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7"/>
                  </a:ext>
                </a:extLst>
              </a:tr>
              <a:tr h="233098">
                <a:tc>
                  <a:txBody>
                    <a:bodyPr/>
                    <a:lstStyle/>
                    <a:p>
                      <a:pPr algn="ctr" fontAlgn="ctr"/>
                      <a:r>
                        <a:rPr lang="en-US" sz="1100" b="0" i="0" u="none" strike="noStrike">
                          <a:solidFill>
                            <a:srgbClr val="000000"/>
                          </a:solidFill>
                          <a:effectLst/>
                          <a:latin typeface="+mn-ea"/>
                        </a:rPr>
                        <a:t>fancd2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8"/>
                  </a:ext>
                </a:extLst>
              </a:tr>
              <a:tr h="233098">
                <a:tc>
                  <a:txBody>
                    <a:bodyPr/>
                    <a:lstStyle/>
                    <a:p>
                      <a:pPr algn="ctr" fontAlgn="ctr"/>
                      <a:r>
                        <a:rPr lang="en-US" sz="1100" b="0" i="0" u="none" strike="noStrike">
                          <a:solidFill>
                            <a:srgbClr val="000000"/>
                          </a:solidFill>
                          <a:effectLst/>
                          <a:latin typeface="+mn-ea"/>
                        </a:rPr>
                        <a:t>cdkn2a</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9"/>
                  </a:ext>
                </a:extLst>
              </a:tr>
              <a:tr h="233098">
                <a:tc>
                  <a:txBody>
                    <a:bodyPr/>
                    <a:lstStyle/>
                    <a:p>
                      <a:pPr algn="ctr" fontAlgn="ctr"/>
                      <a:r>
                        <a:rPr lang="en-US" sz="1100" b="0" i="0" u="none" strike="noStrike">
                          <a:solidFill>
                            <a:srgbClr val="000000"/>
                          </a:solidFill>
                          <a:effectLst/>
                          <a:latin typeface="+mn-ea"/>
                        </a:rPr>
                        <a:t>msh6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0"/>
                  </a:ext>
                </a:extLst>
              </a:tr>
              <a:tr h="233098">
                <a:tc>
                  <a:txBody>
                    <a:bodyPr/>
                    <a:lstStyle/>
                    <a:p>
                      <a:pPr algn="ctr" fontAlgn="ctr"/>
                      <a:r>
                        <a:rPr lang="en-US" sz="1100" b="0" i="0" u="none" strike="noStrike">
                          <a:solidFill>
                            <a:srgbClr val="000000"/>
                          </a:solidFill>
                          <a:effectLst/>
                          <a:latin typeface="+mn-ea"/>
                        </a:rPr>
                        <a:t>e2f7</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1"/>
                  </a:ext>
                </a:extLst>
              </a:tr>
              <a:tr h="233098">
                <a:tc>
                  <a:txBody>
                    <a:bodyPr/>
                    <a:lstStyle/>
                    <a:p>
                      <a:pPr algn="ctr" fontAlgn="ctr"/>
                      <a:r>
                        <a:rPr lang="en-US" sz="1100" b="0" i="0" u="none" strike="noStrike">
                          <a:solidFill>
                            <a:srgbClr val="000000"/>
                          </a:solidFill>
                          <a:effectLst/>
                          <a:latin typeface="+mn-ea"/>
                        </a:rPr>
                        <a:t>rad51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2"/>
                  </a:ext>
                </a:extLst>
              </a:tr>
              <a:tr h="233098">
                <a:tc>
                  <a:txBody>
                    <a:bodyPr/>
                    <a:lstStyle/>
                    <a:p>
                      <a:pPr algn="ctr" fontAlgn="ctr"/>
                      <a:r>
                        <a:rPr lang="en-US" sz="1100" b="0" i="0" u="none" strike="noStrike">
                          <a:solidFill>
                            <a:srgbClr val="000000"/>
                          </a:solidFill>
                          <a:effectLst/>
                          <a:latin typeface="+mn-ea"/>
                        </a:rPr>
                        <a:t>chek2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3"/>
                  </a:ext>
                </a:extLst>
              </a:tr>
              <a:tr h="233098">
                <a:tc>
                  <a:txBody>
                    <a:bodyPr/>
                    <a:lstStyle/>
                    <a:p>
                      <a:pPr algn="ctr" fontAlgn="ctr"/>
                      <a:r>
                        <a:rPr lang="en-US" sz="1100" b="0" i="0" u="none" strike="noStrike">
                          <a:solidFill>
                            <a:srgbClr val="000000"/>
                          </a:solidFill>
                          <a:effectLst/>
                          <a:latin typeface="+mn-ea"/>
                        </a:rPr>
                        <a:t>rbl1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4"/>
                  </a:ext>
                </a:extLst>
              </a:tr>
              <a:tr h="233098">
                <a:tc>
                  <a:txBody>
                    <a:bodyPr/>
                    <a:lstStyle/>
                    <a:p>
                      <a:pPr algn="ctr" fontAlgn="ctr"/>
                      <a:r>
                        <a:rPr lang="en-US" sz="1100" b="0" i="0" u="none" strike="noStrike">
                          <a:solidFill>
                            <a:srgbClr val="000000"/>
                          </a:solidFill>
                          <a:effectLst/>
                          <a:latin typeface="+mn-ea"/>
                        </a:rPr>
                        <a:t>srd5a1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0.55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0.55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5"/>
                  </a:ext>
                </a:extLst>
              </a:tr>
              <a:tr h="233098">
                <a:tc>
                  <a:txBody>
                    <a:bodyPr/>
                    <a:lstStyle/>
                    <a:p>
                      <a:pPr algn="ctr" fontAlgn="ctr"/>
                      <a:r>
                        <a:rPr lang="en-US" sz="1100" b="0" i="0" u="none" strike="noStrike">
                          <a:solidFill>
                            <a:srgbClr val="000000"/>
                          </a:solidFill>
                          <a:effectLst/>
                          <a:latin typeface="+mn-ea"/>
                        </a:rPr>
                        <a:t>cdk2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6"/>
                  </a:ext>
                </a:extLst>
              </a:tr>
              <a:tr h="233098">
                <a:tc>
                  <a:txBody>
                    <a:bodyPr/>
                    <a:lstStyle/>
                    <a:p>
                      <a:pPr algn="ctr" fontAlgn="ctr"/>
                      <a:r>
                        <a:rPr lang="en-US" sz="1100" b="0" i="0" u="none" strike="noStrike">
                          <a:solidFill>
                            <a:srgbClr val="000000"/>
                          </a:solidFill>
                          <a:effectLst/>
                          <a:latin typeface="+mn-ea"/>
                        </a:rPr>
                        <a:t>mmp12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7"/>
                  </a:ext>
                </a:extLst>
              </a:tr>
              <a:tr h="233098">
                <a:tc>
                  <a:txBody>
                    <a:bodyPr/>
                    <a:lstStyle/>
                    <a:p>
                      <a:pPr algn="ctr" fontAlgn="ctr"/>
                      <a:r>
                        <a:rPr lang="en-US" sz="1100" b="0" i="0" u="none" strike="noStrike">
                          <a:solidFill>
                            <a:srgbClr val="000000"/>
                          </a:solidFill>
                          <a:effectLst/>
                          <a:latin typeface="+mn-ea"/>
                        </a:rPr>
                        <a:t>ccnb1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8"/>
                  </a:ext>
                </a:extLst>
              </a:tr>
              <a:tr h="233098">
                <a:tc>
                  <a:txBody>
                    <a:bodyPr/>
                    <a:lstStyle/>
                    <a:p>
                      <a:pPr algn="ctr" fontAlgn="ctr"/>
                      <a:r>
                        <a:rPr lang="en-US" sz="1100" b="0" i="0" u="none" strike="noStrike">
                          <a:solidFill>
                            <a:srgbClr val="000000"/>
                          </a:solidFill>
                          <a:effectLst/>
                          <a:latin typeface="+mn-ea"/>
                        </a:rPr>
                        <a:t>map2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9"/>
                  </a:ext>
                </a:extLst>
              </a:tr>
              <a:tr h="233098">
                <a:tc>
                  <a:txBody>
                    <a:bodyPr/>
                    <a:lstStyle/>
                    <a:p>
                      <a:pPr algn="ctr" fontAlgn="ctr"/>
                      <a:r>
                        <a:rPr lang="en-US" sz="1100" b="0" i="0" u="none" strike="noStrike">
                          <a:solidFill>
                            <a:srgbClr val="000000"/>
                          </a:solidFill>
                          <a:effectLst/>
                          <a:latin typeface="+mn-ea"/>
                        </a:rPr>
                        <a:t>e2f8</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mn-ea"/>
                        </a:rPr>
                        <a:t>brown</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n-ea"/>
                        </a:rPr>
                        <a:t>0.51 </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mn-ea"/>
                        </a:rPr>
                        <a:t>0.51 </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graphicFrame>
        <p:nvGraphicFramePr>
          <p:cNvPr id="15" name="表格 14"/>
          <p:cNvGraphicFramePr>
            <a:graphicFrameLocks noGrp="1"/>
          </p:cNvGraphicFramePr>
          <p:nvPr/>
        </p:nvGraphicFramePr>
        <p:xfrm>
          <a:off x="4449010" y="1563118"/>
          <a:ext cx="3660276" cy="4926768"/>
        </p:xfrm>
        <a:graphic>
          <a:graphicData uri="http://schemas.openxmlformats.org/drawingml/2006/table">
            <a:tbl>
              <a:tblPr/>
              <a:tblGrid>
                <a:gridCol w="886768">
                  <a:extLst>
                    <a:ext uri="{9D8B030D-6E8A-4147-A177-3AD203B41FA5}">
                      <a16:colId xmlns:a16="http://schemas.microsoft.com/office/drawing/2014/main" val="20000"/>
                    </a:ext>
                  </a:extLst>
                </a:gridCol>
                <a:gridCol w="1131196">
                  <a:extLst>
                    <a:ext uri="{9D8B030D-6E8A-4147-A177-3AD203B41FA5}">
                      <a16:colId xmlns:a16="http://schemas.microsoft.com/office/drawing/2014/main" val="20001"/>
                    </a:ext>
                  </a:extLst>
                </a:gridCol>
                <a:gridCol w="736677">
                  <a:extLst>
                    <a:ext uri="{9D8B030D-6E8A-4147-A177-3AD203B41FA5}">
                      <a16:colId xmlns:a16="http://schemas.microsoft.com/office/drawing/2014/main" val="20002"/>
                    </a:ext>
                  </a:extLst>
                </a:gridCol>
                <a:gridCol w="905635">
                  <a:extLst>
                    <a:ext uri="{9D8B030D-6E8A-4147-A177-3AD203B41FA5}">
                      <a16:colId xmlns:a16="http://schemas.microsoft.com/office/drawing/2014/main" val="20003"/>
                    </a:ext>
                  </a:extLst>
                </a:gridCol>
              </a:tblGrid>
              <a:tr h="234608">
                <a:tc>
                  <a:txBody>
                    <a:bodyPr/>
                    <a:lstStyle/>
                    <a:p>
                      <a:pPr algn="ctr" fontAlgn="ctr"/>
                      <a:r>
                        <a:rPr lang="en-US" sz="1100" b="0" i="0" u="none" strike="noStrike" dirty="0">
                          <a:solidFill>
                            <a:srgbClr val="000000"/>
                          </a:solidFill>
                          <a:effectLst/>
                          <a:latin typeface="+mn-ea"/>
                        </a:rPr>
                        <a:t>gene</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mn-ea"/>
                        </a:rPr>
                        <a:t>moduleColor</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mn-ea"/>
                        </a:rPr>
                        <a:t>kME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mn-ea"/>
                        </a:rPr>
                        <a:t>abs_kME</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0000"/>
                  </a:ext>
                </a:extLst>
              </a:tr>
              <a:tr h="234608">
                <a:tc>
                  <a:txBody>
                    <a:bodyPr/>
                    <a:lstStyle/>
                    <a:p>
                      <a:pPr algn="ctr" fontAlgn="ctr"/>
                      <a:r>
                        <a:rPr lang="en-US" sz="1100" b="0" i="0" u="none" strike="noStrike" dirty="0">
                          <a:solidFill>
                            <a:srgbClr val="000000"/>
                          </a:solidFill>
                          <a:effectLst/>
                          <a:latin typeface="+mn-ea"/>
                        </a:rPr>
                        <a:t>gata3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0.87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0.87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1"/>
                  </a:ext>
                </a:extLst>
              </a:tr>
              <a:tr h="234608">
                <a:tc>
                  <a:txBody>
                    <a:bodyPr/>
                    <a:lstStyle/>
                    <a:p>
                      <a:pPr algn="ctr" fontAlgn="ctr"/>
                      <a:r>
                        <a:rPr lang="en-US" sz="1100" b="0" i="0" u="none" strike="noStrike" dirty="0" err="1">
                          <a:solidFill>
                            <a:srgbClr val="000000"/>
                          </a:solidFill>
                          <a:effectLst/>
                          <a:latin typeface="+mn-ea"/>
                        </a:rPr>
                        <a:t>mapt</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0.74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0.74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2"/>
                  </a:ext>
                </a:extLst>
              </a:tr>
              <a:tr h="234608">
                <a:tc>
                  <a:txBody>
                    <a:bodyPr/>
                    <a:lstStyle/>
                    <a:p>
                      <a:pPr algn="ctr" fontAlgn="ctr"/>
                      <a:r>
                        <a:rPr lang="en-US" sz="1100" b="0" i="0" u="none" strike="noStrike" dirty="0">
                          <a:solidFill>
                            <a:srgbClr val="000000"/>
                          </a:solidFill>
                          <a:effectLst/>
                          <a:latin typeface="+mn-ea"/>
                        </a:rPr>
                        <a:t>igf1r</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234608">
                <a:tc>
                  <a:txBody>
                    <a:bodyPr/>
                    <a:lstStyle/>
                    <a:p>
                      <a:pPr algn="ctr" fontAlgn="ctr"/>
                      <a:r>
                        <a:rPr lang="en-US" sz="1100" b="0" i="0" u="none" strike="noStrike" dirty="0">
                          <a:solidFill>
                            <a:srgbClr val="000000"/>
                          </a:solidFill>
                          <a:effectLst/>
                          <a:latin typeface="+mn-ea"/>
                        </a:rPr>
                        <a:t>aph1b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234608">
                <a:tc>
                  <a:txBody>
                    <a:bodyPr/>
                    <a:lstStyle/>
                    <a:p>
                      <a:pPr algn="ctr" fontAlgn="ctr"/>
                      <a:r>
                        <a:rPr lang="en-US" sz="1100" b="0" i="0" u="none" strike="noStrike" dirty="0">
                          <a:solidFill>
                            <a:srgbClr val="000000"/>
                          </a:solidFill>
                          <a:effectLst/>
                          <a:latin typeface="+mn-ea"/>
                        </a:rPr>
                        <a:t>bcl2</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0.71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5"/>
                  </a:ext>
                </a:extLst>
              </a:tr>
              <a:tr h="234608">
                <a:tc>
                  <a:txBody>
                    <a:bodyPr/>
                    <a:lstStyle/>
                    <a:p>
                      <a:pPr algn="ctr" fontAlgn="ctr"/>
                      <a:r>
                        <a:rPr lang="en-US" sz="1100" b="0" i="0" u="none" strike="noStrike" dirty="0">
                          <a:solidFill>
                            <a:srgbClr val="000000"/>
                          </a:solidFill>
                          <a:effectLst/>
                          <a:latin typeface="+mn-ea"/>
                        </a:rPr>
                        <a:t>erbb3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6"/>
                  </a:ext>
                </a:extLst>
              </a:tr>
              <a:tr h="234608">
                <a:tc>
                  <a:txBody>
                    <a:bodyPr/>
                    <a:lstStyle/>
                    <a:p>
                      <a:pPr algn="ctr" fontAlgn="ctr"/>
                      <a:r>
                        <a:rPr lang="en-US" sz="1100" b="0" i="0" u="none" strike="noStrike" dirty="0">
                          <a:solidFill>
                            <a:srgbClr val="000000"/>
                          </a:solidFill>
                          <a:effectLst/>
                          <a:latin typeface="+mn-ea"/>
                        </a:rPr>
                        <a:t>ccnd1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7"/>
                  </a:ext>
                </a:extLst>
              </a:tr>
              <a:tr h="234608">
                <a:tc>
                  <a:txBody>
                    <a:bodyPr/>
                    <a:lstStyle/>
                    <a:p>
                      <a:pPr algn="ctr" fontAlgn="ctr"/>
                      <a:r>
                        <a:rPr lang="en-US" sz="1100" b="0" i="0" u="none" strike="noStrike" dirty="0" err="1">
                          <a:solidFill>
                            <a:srgbClr val="000000"/>
                          </a:solidFill>
                          <a:effectLst/>
                          <a:latin typeface="+mn-ea"/>
                        </a:rPr>
                        <a:t>ar</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0.61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8"/>
                  </a:ext>
                </a:extLst>
              </a:tr>
              <a:tr h="234608">
                <a:tc>
                  <a:txBody>
                    <a:bodyPr/>
                    <a:lstStyle/>
                    <a:p>
                      <a:pPr algn="ctr" fontAlgn="ctr"/>
                      <a:r>
                        <a:rPr lang="en-US" sz="1100" b="0" i="0" u="none" strike="noStrike" dirty="0" err="1">
                          <a:solidFill>
                            <a:srgbClr val="000000"/>
                          </a:solidFill>
                          <a:effectLst/>
                          <a:latin typeface="+mn-ea"/>
                        </a:rPr>
                        <a:t>ahnak</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9"/>
                  </a:ext>
                </a:extLst>
              </a:tr>
              <a:tr h="234608">
                <a:tc>
                  <a:txBody>
                    <a:bodyPr/>
                    <a:lstStyle/>
                    <a:p>
                      <a:pPr algn="ctr" fontAlgn="ctr"/>
                      <a:r>
                        <a:rPr lang="en-US" sz="1100" b="0" i="0" u="none" strike="noStrike" dirty="0" err="1">
                          <a:solidFill>
                            <a:srgbClr val="000000"/>
                          </a:solidFill>
                          <a:effectLst/>
                          <a:latin typeface="+mn-ea"/>
                        </a:rPr>
                        <a:t>npnt</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0.58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0"/>
                  </a:ext>
                </a:extLst>
              </a:tr>
              <a:tr h="234608">
                <a:tc>
                  <a:txBody>
                    <a:bodyPr/>
                    <a:lstStyle/>
                    <a:p>
                      <a:pPr algn="ctr" fontAlgn="ctr"/>
                      <a:r>
                        <a:rPr lang="en-US" sz="1100" b="0" i="0" u="none" strike="noStrike" dirty="0">
                          <a:solidFill>
                            <a:srgbClr val="000000"/>
                          </a:solidFill>
                          <a:effectLst/>
                          <a:latin typeface="+mn-ea"/>
                        </a:rPr>
                        <a:t>bmpr1b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1"/>
                  </a:ext>
                </a:extLst>
              </a:tr>
              <a:tr h="234608">
                <a:tc>
                  <a:txBody>
                    <a:bodyPr/>
                    <a:lstStyle/>
                    <a:p>
                      <a:pPr algn="ctr" fontAlgn="ctr"/>
                      <a:r>
                        <a:rPr lang="en-US" sz="1100" b="0" i="0" u="none" strike="noStrike" dirty="0">
                          <a:solidFill>
                            <a:srgbClr val="000000"/>
                          </a:solidFill>
                          <a:effectLst/>
                          <a:latin typeface="+mn-ea"/>
                        </a:rPr>
                        <a:t>tbx3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0.56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0.56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2"/>
                  </a:ext>
                </a:extLst>
              </a:tr>
              <a:tr h="234608">
                <a:tc>
                  <a:txBody>
                    <a:bodyPr/>
                    <a:lstStyle/>
                    <a:p>
                      <a:pPr algn="ctr" fontAlgn="ctr"/>
                      <a:r>
                        <a:rPr lang="en-US" sz="1100" b="0" i="0" u="none" strike="noStrike" dirty="0">
                          <a:solidFill>
                            <a:srgbClr val="000000"/>
                          </a:solidFill>
                          <a:effectLst/>
                          <a:latin typeface="+mn-ea"/>
                        </a:rPr>
                        <a:t>nrip1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0.53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0.53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3"/>
                  </a:ext>
                </a:extLst>
              </a:tr>
              <a:tr h="234608">
                <a:tc>
                  <a:txBody>
                    <a:bodyPr/>
                    <a:lstStyle/>
                    <a:p>
                      <a:pPr algn="ctr" fontAlgn="ctr"/>
                      <a:r>
                        <a:rPr lang="en-US" sz="1100" b="0" i="0" u="none" strike="noStrike" dirty="0">
                          <a:solidFill>
                            <a:srgbClr val="000000"/>
                          </a:solidFill>
                          <a:effectLst/>
                          <a:latin typeface="+mn-ea"/>
                        </a:rPr>
                        <a:t>acvr1b</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0.52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0.52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4"/>
                  </a:ext>
                </a:extLst>
              </a:tr>
              <a:tr h="234608">
                <a:tc>
                  <a:txBody>
                    <a:bodyPr/>
                    <a:lstStyle/>
                    <a:p>
                      <a:pPr algn="ctr" fontAlgn="ctr"/>
                      <a:r>
                        <a:rPr lang="en-US" sz="1100" b="0" i="0" u="none" strike="noStrike" dirty="0">
                          <a:solidFill>
                            <a:srgbClr val="000000"/>
                          </a:solidFill>
                          <a:effectLst/>
                          <a:latin typeface="+mn-ea"/>
                        </a:rPr>
                        <a:t>hsd17b4</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0.51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0.51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5"/>
                  </a:ext>
                </a:extLst>
              </a:tr>
              <a:tr h="234608">
                <a:tc>
                  <a:txBody>
                    <a:bodyPr/>
                    <a:lstStyle/>
                    <a:p>
                      <a:pPr algn="ctr" fontAlgn="ctr"/>
                      <a:r>
                        <a:rPr lang="en-US" sz="1100" b="0" i="0" u="none" strike="noStrike" dirty="0">
                          <a:solidFill>
                            <a:srgbClr val="000000"/>
                          </a:solidFill>
                          <a:effectLst/>
                          <a:latin typeface="+mn-ea"/>
                        </a:rPr>
                        <a:t>hsd17b8</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0.50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0.50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6"/>
                  </a:ext>
                </a:extLst>
              </a:tr>
              <a:tr h="234608">
                <a:tc>
                  <a:txBody>
                    <a:bodyPr/>
                    <a:lstStyle/>
                    <a:p>
                      <a:pPr algn="ctr" fontAlgn="ctr"/>
                      <a:r>
                        <a:rPr lang="en-US" sz="1100" b="0" i="0" u="none" strike="noStrike" dirty="0" err="1">
                          <a:solidFill>
                            <a:srgbClr val="000000"/>
                          </a:solidFill>
                          <a:effectLst/>
                          <a:latin typeface="+mn-ea"/>
                        </a:rPr>
                        <a:t>lfng</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7"/>
                  </a:ext>
                </a:extLst>
              </a:tr>
              <a:tr h="234608">
                <a:tc>
                  <a:txBody>
                    <a:bodyPr/>
                    <a:lstStyle/>
                    <a:p>
                      <a:pPr algn="ctr" fontAlgn="ctr"/>
                      <a:r>
                        <a:rPr lang="en-US" sz="1100" b="0" i="0" u="none" strike="noStrike" dirty="0">
                          <a:solidFill>
                            <a:srgbClr val="000000"/>
                          </a:solidFill>
                          <a:effectLst/>
                          <a:latin typeface="+mn-ea"/>
                        </a:rPr>
                        <a:t>mapk3</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0.49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0.49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8"/>
                  </a:ext>
                </a:extLst>
              </a:tr>
              <a:tr h="234608">
                <a:tc>
                  <a:txBody>
                    <a:bodyPr/>
                    <a:lstStyle/>
                    <a:p>
                      <a:pPr algn="ctr" fontAlgn="ctr"/>
                      <a:r>
                        <a:rPr lang="en-US" sz="1100" b="0" i="0" u="none" strike="noStrike" dirty="0">
                          <a:solidFill>
                            <a:srgbClr val="000000"/>
                          </a:solidFill>
                          <a:effectLst/>
                          <a:latin typeface="+mn-ea"/>
                        </a:rPr>
                        <a:t>tp53bp1</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0.47 </a:t>
                      </a:r>
                    </a:p>
                  </a:txBody>
                  <a:tcPr marL="7620" marR="7620" marT="7620" marB="0" anchor="ctr">
                    <a:lnL>
                      <a:noFill/>
                    </a:lnL>
                    <a:lnR>
                      <a:noFill/>
                    </a:lnR>
                    <a:lnT>
                      <a:noFill/>
                    </a:lnT>
                    <a:lnB>
                      <a:noFill/>
                    </a:lnB>
                    <a:noFill/>
                  </a:tcPr>
                </a:tc>
                <a:tc>
                  <a:txBody>
                    <a:bodyPr/>
                    <a:lstStyle/>
                    <a:p>
                      <a:pPr algn="ctr" fontAlgn="ctr"/>
                      <a:r>
                        <a:rPr lang="en-US" altLang="zh-CN" sz="1100" b="0" i="0" u="none" strike="noStrike">
                          <a:solidFill>
                            <a:srgbClr val="000000"/>
                          </a:solidFill>
                          <a:effectLst/>
                          <a:latin typeface="+mn-ea"/>
                        </a:rPr>
                        <a:t>0.47 </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9"/>
                  </a:ext>
                </a:extLst>
              </a:tr>
              <a:tr h="234608">
                <a:tc>
                  <a:txBody>
                    <a:bodyPr/>
                    <a:lstStyle/>
                    <a:p>
                      <a:pPr algn="ctr" fontAlgn="ctr"/>
                      <a:r>
                        <a:rPr lang="en-US" sz="1100" b="0" i="0" u="none" strike="noStrike" dirty="0">
                          <a:solidFill>
                            <a:srgbClr val="000000"/>
                          </a:solidFill>
                          <a:effectLst/>
                          <a:latin typeface="+mn-ea"/>
                        </a:rPr>
                        <a:t>sdc4</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ea"/>
                        </a:rPr>
                        <a:t>red</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rgbClr val="000000"/>
                          </a:solidFill>
                          <a:effectLst/>
                          <a:latin typeface="+mn-ea"/>
                        </a:rPr>
                        <a:t>0.46 </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rgbClr val="000000"/>
                          </a:solidFill>
                          <a:effectLst/>
                          <a:latin typeface="+mn-ea"/>
                        </a:rPr>
                        <a:t>0.46 </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
        <p:nvSpPr>
          <p:cNvPr id="9" name="文本框 8"/>
          <p:cNvSpPr txBox="1"/>
          <p:nvPr/>
        </p:nvSpPr>
        <p:spPr>
          <a:xfrm>
            <a:off x="8230235" y="5113020"/>
            <a:ext cx="3765550" cy="645160"/>
          </a:xfrm>
          <a:prstGeom prst="rect">
            <a:avLst/>
          </a:prstGeom>
          <a:noFill/>
        </p:spPr>
        <p:txBody>
          <a:bodyPr wrap="square">
            <a:spAutoFit/>
          </a:bodyPr>
          <a:lstStyle/>
          <a:p>
            <a:r>
              <a:rPr lang="en-US" altLang="zh-CN" dirty="0"/>
              <a:t>brown = </a:t>
            </a:r>
            <a:r>
              <a:rPr lang="zh-CN" altLang="en-US" dirty="0"/>
              <a:t>高风险 </a:t>
            </a:r>
            <a:r>
              <a:rPr lang="en-US" altLang="zh-CN" dirty="0"/>
              <a:t>/ </a:t>
            </a:r>
            <a:r>
              <a:rPr lang="zh-CN" altLang="en-US" dirty="0"/>
              <a:t>高增殖</a:t>
            </a:r>
            <a:endParaRPr lang="en-US" altLang="zh-CN" dirty="0"/>
          </a:p>
          <a:p>
            <a:r>
              <a:rPr lang="zh-CN" altLang="en-US" dirty="0"/>
              <a:t>（细胞分裂、</a:t>
            </a:r>
            <a:r>
              <a:rPr lang="en-US" altLang="zh-CN" dirty="0"/>
              <a:t>DNA</a:t>
            </a:r>
            <a:r>
              <a:rPr lang="zh-CN" altLang="en-US" dirty="0"/>
              <a:t>复制、增值速度）</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p:sp>
        <p:nvSpPr>
          <p:cNvPr id="10" name="文本框 9"/>
          <p:cNvSpPr txBox="1"/>
          <p:nvPr/>
        </p:nvSpPr>
        <p:spPr>
          <a:xfrm>
            <a:off x="8247088" y="5844134"/>
            <a:ext cx="3748998" cy="646331"/>
          </a:xfrm>
          <a:prstGeom prst="rect">
            <a:avLst/>
          </a:prstGeom>
          <a:noFill/>
        </p:spPr>
        <p:txBody>
          <a:bodyPr wrap="square">
            <a:spAutoFit/>
          </a:bodyPr>
          <a:lstStyle/>
          <a:p>
            <a:r>
              <a:rPr lang="en-US" altLang="zh-CN" dirty="0"/>
              <a:t>red = </a:t>
            </a:r>
            <a:r>
              <a:rPr lang="zh-CN" altLang="en-US" dirty="0"/>
              <a:t>低风险 </a:t>
            </a:r>
            <a:r>
              <a:rPr lang="en-US" altLang="zh-CN" dirty="0"/>
              <a:t>/ </a:t>
            </a:r>
            <a:r>
              <a:rPr lang="zh-CN" altLang="en-US" dirty="0"/>
              <a:t>分化好</a:t>
            </a:r>
            <a:endParaRPr lang="en-US" altLang="zh-CN" dirty="0"/>
          </a:p>
          <a:p>
            <a:r>
              <a:rPr lang="zh-CN" altLang="en-US" b="0" i="0" dirty="0">
                <a:solidFill>
                  <a:srgbClr val="191B1F"/>
                </a:solidFill>
                <a:effectLst/>
                <a:latin typeface="思源黑体 CN" panose="020B0500000000000000" pitchFamily="34" charset="-122"/>
                <a:ea typeface="思源黑体 CN" panose="020B0500000000000000" pitchFamily="34" charset="-122"/>
              </a:rPr>
              <a:t>（生长受控、分化程度、激素相关）</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数据划分</a:t>
            </a:r>
            <a:r>
              <a:rPr kumimoji="0" lang="en-US" altLang="zh-CN" sz="2400" b="1" i="0" u="none" strike="noStrike" kern="1200" cap="none" spc="0" normalizeH="0" baseline="0" noProof="0" dirty="0">
                <a:ln>
                  <a:noFill/>
                </a:ln>
                <a:effectLst/>
                <a:uLnTx/>
                <a:uFillTx/>
                <a:latin typeface="Arial" panose="020B0604020202090204"/>
                <a:ea typeface="微软雅黑"/>
                <a:cs typeface="+mn-cs"/>
              </a:rPr>
              <a:t>——</a:t>
            </a:r>
            <a:r>
              <a:rPr kumimoji="0" lang="zh-CN" altLang="en-US" sz="2400" b="1" i="0" u="none" strike="noStrike" kern="1200" cap="none" spc="0" normalizeH="0" baseline="0" noProof="0" dirty="0">
                <a:ln>
                  <a:noFill/>
                </a:ln>
                <a:effectLst/>
                <a:uLnTx/>
                <a:uFillTx/>
                <a:latin typeface="Arial" panose="020B0604020202090204"/>
                <a:ea typeface="微软雅黑"/>
                <a:cs typeface="+mn-cs"/>
              </a:rPr>
              <a:t>按</a:t>
            </a:r>
            <a:r>
              <a:rPr kumimoji="0" lang="en-US" altLang="zh-CN" sz="2400" b="1" i="0" u="none" strike="noStrike" kern="1200" cap="none" spc="0" normalizeH="0" baseline="0" noProof="0" dirty="0">
                <a:ln>
                  <a:noFill/>
                </a:ln>
                <a:effectLst/>
                <a:uLnTx/>
                <a:uFillTx/>
                <a:latin typeface="Arial" panose="020B0604020202090204"/>
                <a:ea typeface="微软雅黑"/>
                <a:cs typeface="+mn-cs"/>
              </a:rPr>
              <a:t> PAM50 </a:t>
            </a:r>
            <a:r>
              <a:rPr kumimoji="0" lang="zh-CN" altLang="en-US" sz="2400" b="1" i="0" u="none" strike="noStrike" kern="1200" cap="none" spc="0" normalizeH="0" baseline="0" noProof="0" dirty="0">
                <a:ln>
                  <a:noFill/>
                </a:ln>
                <a:effectLst/>
                <a:uLnTx/>
                <a:uFillTx/>
                <a:latin typeface="Arial" panose="020B0604020202090204"/>
                <a:ea typeface="微软雅黑"/>
                <a:cs typeface="+mn-cs"/>
              </a:rPr>
              <a:t>亚型分层抽样</a:t>
            </a:r>
          </a:p>
        </p:txBody>
      </p:sp>
      <p:sp>
        <p:nvSpPr>
          <p:cNvPr id="3" name="文本框 2"/>
          <p:cNvSpPr txBox="1"/>
          <p:nvPr/>
        </p:nvSpPr>
        <p:spPr>
          <a:xfrm>
            <a:off x="345440" y="1762760"/>
            <a:ext cx="5007610" cy="4150995"/>
          </a:xfrm>
          <a:prstGeom prst="rect">
            <a:avLst/>
          </a:prstGeom>
          <a:noFill/>
        </p:spPr>
        <p:txBody>
          <a:bodyPr wrap="square">
            <a:noAutofit/>
          </a:bodyPr>
          <a:lstStyle/>
          <a:p>
            <a:pPr fontAlgn="auto">
              <a:lnSpc>
                <a:spcPct val="150000"/>
              </a:lnSpc>
            </a:pPr>
            <a:r>
              <a:rPr lang="zh-CN" altLang="en-US" b="1" i="0" dirty="0">
                <a:solidFill>
                  <a:srgbClr val="191B1F"/>
                </a:solidFill>
                <a:effectLst/>
                <a:latin typeface="+mn-ea"/>
                <a:cs typeface="+mn-ea"/>
              </a:rPr>
              <a:t>为什么分层？</a:t>
            </a:r>
          </a:p>
          <a:p>
            <a:pPr indent="0" fontAlgn="auto">
              <a:lnSpc>
                <a:spcPct val="150000"/>
              </a:lnSpc>
              <a:buFont typeface="Wingdings" panose="05000000000000000000" charset="0"/>
              <a:buNone/>
            </a:pPr>
            <a:r>
              <a:rPr lang="zh-CN" altLang="en-US" b="0" i="0" dirty="0">
                <a:solidFill>
                  <a:srgbClr val="191B1F"/>
                </a:solidFill>
                <a:effectLst/>
                <a:latin typeface="+mn-ea"/>
                <a:cs typeface="+mn-ea"/>
              </a:rPr>
              <a:t>防止训练</a:t>
            </a:r>
            <a:r>
              <a:rPr lang="en-US" altLang="zh-CN" b="0" i="0" dirty="0">
                <a:solidFill>
                  <a:srgbClr val="191B1F"/>
                </a:solidFill>
                <a:effectLst/>
                <a:latin typeface="+mn-ea"/>
                <a:cs typeface="+mn-ea"/>
              </a:rPr>
              <a:t>/</a:t>
            </a:r>
            <a:r>
              <a:rPr lang="zh-CN" altLang="en-US" b="0" i="0" dirty="0">
                <a:solidFill>
                  <a:srgbClr val="191B1F"/>
                </a:solidFill>
                <a:effectLst/>
                <a:latin typeface="+mn-ea"/>
                <a:cs typeface="+mn-ea"/>
              </a:rPr>
              <a:t>测试集亚型分布失衡</a:t>
            </a:r>
          </a:p>
          <a:p>
            <a:pPr fontAlgn="auto">
              <a:lnSpc>
                <a:spcPct val="150000"/>
              </a:lnSpc>
            </a:pPr>
            <a:endParaRPr lang="zh-CN" altLang="en-US" b="1" i="0" dirty="0">
              <a:solidFill>
                <a:srgbClr val="191B1F"/>
              </a:solidFill>
              <a:effectLst/>
              <a:latin typeface="+mn-ea"/>
              <a:cs typeface="+mn-ea"/>
            </a:endParaRPr>
          </a:p>
          <a:p>
            <a:pPr fontAlgn="auto">
              <a:lnSpc>
                <a:spcPct val="150000"/>
              </a:lnSpc>
            </a:pPr>
            <a:r>
              <a:rPr lang="zh-CN" altLang="en-US" b="1" i="0" dirty="0">
                <a:solidFill>
                  <a:srgbClr val="191B1F"/>
                </a:solidFill>
                <a:effectLst/>
                <a:latin typeface="+mn-ea"/>
                <a:cs typeface="+mn-ea"/>
              </a:rPr>
              <a:t>如何分层？</a:t>
            </a:r>
          </a:p>
          <a:p>
            <a:pPr fontAlgn="auto">
              <a:lnSpc>
                <a:spcPct val="150000"/>
              </a:lnSpc>
            </a:pPr>
            <a:r>
              <a:rPr lang="zh-CN" altLang="en-US" i="0" dirty="0">
                <a:solidFill>
                  <a:srgbClr val="191B1F"/>
                </a:solidFill>
                <a:effectLst/>
                <a:latin typeface="+mn-ea"/>
                <a:cs typeface="+mn-ea"/>
              </a:rPr>
              <a:t>合并稀有亚型（</a:t>
            </a:r>
            <a:r>
              <a:rPr lang="en-US" altLang="zh-CN" i="0" dirty="0">
                <a:solidFill>
                  <a:srgbClr val="191B1F"/>
                </a:solidFill>
                <a:effectLst/>
                <a:latin typeface="+mn-ea"/>
                <a:cs typeface="+mn-ea"/>
              </a:rPr>
              <a:t>NC, Normal </a:t>
            </a:r>
            <a:r>
              <a:rPr lang="en-US" altLang="en-US" i="0" dirty="0">
                <a:solidFill>
                  <a:srgbClr val="191B1F"/>
                </a:solidFill>
                <a:effectLst/>
                <a:latin typeface="+mn-ea"/>
                <a:cs typeface="+mn-ea"/>
              </a:rPr>
              <a:t>→</a:t>
            </a:r>
            <a:r>
              <a:rPr lang="en-US" altLang="zh-CN" i="0" dirty="0">
                <a:solidFill>
                  <a:srgbClr val="191B1F"/>
                </a:solidFill>
                <a:effectLst/>
                <a:latin typeface="+mn-ea"/>
                <a:cs typeface="+mn-ea"/>
              </a:rPr>
              <a:t> "Other"</a:t>
            </a:r>
            <a:r>
              <a:rPr lang="zh-CN" altLang="en-US" i="0" dirty="0">
                <a:solidFill>
                  <a:srgbClr val="191B1F"/>
                </a:solidFill>
                <a:effectLst/>
                <a:latin typeface="+mn-ea"/>
                <a:cs typeface="+mn-ea"/>
              </a:rPr>
              <a:t>）</a:t>
            </a:r>
          </a:p>
          <a:p>
            <a:pPr fontAlgn="auto">
              <a:lnSpc>
                <a:spcPct val="150000"/>
              </a:lnSpc>
            </a:pPr>
            <a:r>
              <a:rPr lang="zh-CN" altLang="en-US" i="0" dirty="0">
                <a:solidFill>
                  <a:srgbClr val="191B1F"/>
                </a:solidFill>
                <a:effectLst/>
                <a:latin typeface="+mn-ea"/>
                <a:cs typeface="+mn-ea"/>
              </a:rPr>
              <a:t>按最终</a:t>
            </a:r>
            <a:r>
              <a:rPr lang="en-US" altLang="zh-CN" i="0" dirty="0">
                <a:solidFill>
                  <a:srgbClr val="191B1F"/>
                </a:solidFill>
                <a:effectLst/>
                <a:latin typeface="+mn-ea"/>
                <a:cs typeface="+mn-ea"/>
              </a:rPr>
              <a:t>5</a:t>
            </a:r>
            <a:r>
              <a:rPr lang="zh-CN" altLang="en-US" i="0" dirty="0">
                <a:solidFill>
                  <a:srgbClr val="191B1F"/>
                </a:solidFill>
                <a:effectLst/>
                <a:latin typeface="+mn-ea"/>
                <a:cs typeface="+mn-ea"/>
              </a:rPr>
              <a:t>类分层（</a:t>
            </a:r>
            <a:r>
              <a:rPr lang="en-US" altLang="zh-CN" i="0" dirty="0">
                <a:solidFill>
                  <a:srgbClr val="191B1F"/>
                </a:solidFill>
                <a:effectLst/>
                <a:latin typeface="+mn-ea"/>
                <a:cs typeface="+mn-ea"/>
              </a:rPr>
              <a:t>LumA/B, Her2, Basal, Other</a:t>
            </a:r>
            <a:r>
              <a:rPr lang="zh-CN" altLang="en-US" i="0" dirty="0">
                <a:solidFill>
                  <a:srgbClr val="191B1F"/>
                </a:solidFill>
                <a:effectLst/>
                <a:latin typeface="+mn-ea"/>
                <a:cs typeface="+mn-ea"/>
              </a:rPr>
              <a:t>）</a:t>
            </a:r>
          </a:p>
          <a:p>
            <a:pPr fontAlgn="auto">
              <a:lnSpc>
                <a:spcPct val="150000"/>
              </a:lnSpc>
            </a:pPr>
            <a:endParaRPr lang="zh-CN" altLang="en-US" b="1" i="0" dirty="0">
              <a:solidFill>
                <a:srgbClr val="191B1F"/>
              </a:solidFill>
              <a:effectLst/>
              <a:latin typeface="+mn-ea"/>
              <a:cs typeface="+mn-ea"/>
            </a:endParaRPr>
          </a:p>
          <a:p>
            <a:pPr fontAlgn="auto">
              <a:lnSpc>
                <a:spcPct val="150000"/>
              </a:lnSpc>
            </a:pPr>
            <a:r>
              <a:rPr lang="zh-CN" altLang="en-US" b="1" i="0" dirty="0">
                <a:solidFill>
                  <a:srgbClr val="191B1F"/>
                </a:solidFill>
                <a:effectLst/>
                <a:latin typeface="+mn-ea"/>
                <a:cs typeface="+mn-ea"/>
              </a:rPr>
              <a:t>划分结果：</a:t>
            </a:r>
          </a:p>
          <a:p>
            <a:pPr marL="285750" indent="-285750" fontAlgn="auto">
              <a:lnSpc>
                <a:spcPct val="150000"/>
              </a:lnSpc>
              <a:buFont typeface="Wingdings" panose="05000000000000000000" charset="0"/>
              <a:buChar char=""/>
            </a:pPr>
            <a:r>
              <a:rPr lang="zh-CN" altLang="en-US" b="0" i="0" dirty="0">
                <a:solidFill>
                  <a:srgbClr val="191B1F"/>
                </a:solidFill>
                <a:effectLst/>
                <a:latin typeface="+mn-ea"/>
                <a:cs typeface="+mn-ea"/>
              </a:rPr>
              <a:t>训练集：</a:t>
            </a:r>
            <a:r>
              <a:rPr lang="en-US" altLang="zh-CN" b="0" i="0" dirty="0">
                <a:solidFill>
                  <a:srgbClr val="191B1F"/>
                </a:solidFill>
                <a:effectLst/>
                <a:latin typeface="+mn-ea"/>
                <a:cs typeface="+mn-ea"/>
              </a:rPr>
              <a:t>1507 </a:t>
            </a:r>
            <a:r>
              <a:rPr lang="zh-CN" altLang="en-US" b="0" i="0" dirty="0">
                <a:solidFill>
                  <a:srgbClr val="191B1F"/>
                </a:solidFill>
                <a:effectLst/>
                <a:latin typeface="+mn-ea"/>
                <a:cs typeface="+mn-ea"/>
              </a:rPr>
              <a:t>样本（</a:t>
            </a:r>
            <a:r>
              <a:rPr lang="en-US" altLang="zh-CN" b="0" i="0" dirty="0">
                <a:solidFill>
                  <a:srgbClr val="191B1F"/>
                </a:solidFill>
                <a:effectLst/>
                <a:latin typeface="+mn-ea"/>
                <a:cs typeface="+mn-ea"/>
              </a:rPr>
              <a:t>80%</a:t>
            </a:r>
            <a:r>
              <a:rPr lang="zh-CN" altLang="en-US" b="0" i="0" dirty="0">
                <a:solidFill>
                  <a:srgbClr val="191B1F"/>
                </a:solidFill>
                <a:effectLst/>
                <a:latin typeface="+mn-ea"/>
                <a:cs typeface="+mn-ea"/>
              </a:rPr>
              <a:t>）</a:t>
            </a:r>
          </a:p>
          <a:p>
            <a:pPr marL="285750" indent="-285750" fontAlgn="auto">
              <a:lnSpc>
                <a:spcPct val="150000"/>
              </a:lnSpc>
              <a:buFont typeface="Wingdings" panose="05000000000000000000" charset="0"/>
              <a:buChar char=""/>
            </a:pPr>
            <a:r>
              <a:rPr lang="zh-CN" altLang="en-US" b="0" i="0" dirty="0">
                <a:solidFill>
                  <a:srgbClr val="191B1F"/>
                </a:solidFill>
                <a:effectLst/>
                <a:latin typeface="+mn-ea"/>
                <a:cs typeface="+mn-ea"/>
              </a:rPr>
              <a:t>测试集：</a:t>
            </a:r>
            <a:r>
              <a:rPr lang="en-US" altLang="zh-CN" b="0" i="0" dirty="0">
                <a:solidFill>
                  <a:srgbClr val="191B1F"/>
                </a:solidFill>
                <a:effectLst/>
                <a:latin typeface="+mn-ea"/>
                <a:cs typeface="+mn-ea"/>
              </a:rPr>
              <a:t>377 </a:t>
            </a:r>
            <a:r>
              <a:rPr lang="zh-CN" altLang="en-US" b="0" i="0" dirty="0">
                <a:solidFill>
                  <a:srgbClr val="191B1F"/>
                </a:solidFill>
                <a:effectLst/>
                <a:latin typeface="+mn-ea"/>
                <a:cs typeface="+mn-ea"/>
              </a:rPr>
              <a:t>样本（</a:t>
            </a:r>
            <a:r>
              <a:rPr lang="en-US" altLang="zh-CN" b="0" i="0" dirty="0">
                <a:solidFill>
                  <a:srgbClr val="191B1F"/>
                </a:solidFill>
                <a:effectLst/>
                <a:latin typeface="+mn-ea"/>
                <a:cs typeface="+mn-ea"/>
              </a:rPr>
              <a:t>20%</a:t>
            </a:r>
            <a:r>
              <a:rPr lang="zh-CN" altLang="en-US" b="0" i="0" dirty="0">
                <a:solidFill>
                  <a:srgbClr val="191B1F"/>
                </a:solidFill>
                <a:effectLst/>
                <a:latin typeface="+mn-ea"/>
                <a:cs typeface="+mn-ea"/>
              </a:rPr>
              <a:t>）</a:t>
            </a:r>
          </a:p>
        </p:txBody>
      </p:sp>
      <p:pic>
        <p:nvPicPr>
          <p:cNvPr id="4" name="图片 3"/>
          <p:cNvPicPr/>
          <p:nvPr/>
        </p:nvPicPr>
        <p:blipFill>
          <a:blip r:embed="rId3"/>
          <a:stretch>
            <a:fillRect/>
          </a:stretch>
        </p:blipFill>
        <p:spPr>
          <a:xfrm>
            <a:off x="5346700" y="2072005"/>
            <a:ext cx="6487160" cy="40239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Arial" panose="020B0604020202090204"/>
                <a:ea typeface="微软雅黑"/>
                <a:cs typeface="+mn-cs"/>
              </a:rPr>
              <a:t>LASSO</a:t>
            </a:r>
            <a:endParaRPr kumimoji="0" lang="zh-CN" altLang="en-US" sz="2400" b="1" i="0" u="none" strike="noStrike" kern="1200" cap="none" spc="0" normalizeH="0" baseline="0" noProof="0" dirty="0">
              <a:ln>
                <a:noFill/>
              </a:ln>
              <a:effectLst/>
              <a:uLnTx/>
              <a:uFillTx/>
              <a:latin typeface="Arial" panose="020B0604020202090204"/>
              <a:ea typeface="微软雅黑"/>
              <a:cs typeface="+mn-cs"/>
            </a:endParaRPr>
          </a:p>
        </p:txBody>
      </p:sp>
      <p:sp>
        <p:nvSpPr>
          <p:cNvPr id="3" name="文本框 2"/>
          <p:cNvSpPr txBox="1"/>
          <p:nvPr/>
        </p:nvSpPr>
        <p:spPr>
          <a:xfrm>
            <a:off x="345440" y="1762760"/>
            <a:ext cx="5988685" cy="4665345"/>
          </a:xfrm>
          <a:prstGeom prst="rect">
            <a:avLst/>
          </a:prstGeom>
          <a:noFill/>
        </p:spPr>
        <p:txBody>
          <a:bodyPr wrap="square">
            <a:noAutofit/>
          </a:bodyPr>
          <a:lstStyle/>
          <a:p>
            <a:pPr fontAlgn="auto">
              <a:lnSpc>
                <a:spcPct val="150000"/>
              </a:lnSpc>
            </a:pPr>
            <a:r>
              <a:rPr lang="zh-CN" altLang="en-US" b="0" i="0" dirty="0">
                <a:solidFill>
                  <a:srgbClr val="191B1F"/>
                </a:solidFill>
                <a:effectLst/>
                <a:latin typeface="+mn-ea"/>
                <a:cs typeface="+mn-ea"/>
              </a:rPr>
              <a:t>使用</a:t>
            </a:r>
            <a:r>
              <a:rPr lang="en-US" altLang="zh-CN" b="0" i="0" dirty="0">
                <a:solidFill>
                  <a:srgbClr val="191B1F"/>
                </a:solidFill>
                <a:effectLst/>
                <a:latin typeface="+mn-ea"/>
                <a:cs typeface="+mn-ea"/>
              </a:rPr>
              <a:t>10</a:t>
            </a:r>
            <a:r>
              <a:rPr lang="zh-CN" altLang="en-US" b="0" i="0" dirty="0">
                <a:solidFill>
                  <a:srgbClr val="191B1F"/>
                </a:solidFill>
                <a:effectLst/>
                <a:latin typeface="+mn-ea"/>
                <a:cs typeface="+mn-ea"/>
              </a:rPr>
              <a:t>折交叉验证，搜索</a:t>
            </a:r>
            <a:r>
              <a:rPr lang="en-US" altLang="zh-CN" b="0" i="0" dirty="0">
                <a:solidFill>
                  <a:srgbClr val="191B1F"/>
                </a:solidFill>
                <a:effectLst/>
                <a:latin typeface="+mn-ea"/>
                <a:cs typeface="+mn-ea"/>
              </a:rPr>
              <a:t>100</a:t>
            </a:r>
            <a:r>
              <a:rPr lang="zh-CN" altLang="en-US" b="0" i="0" dirty="0">
                <a:solidFill>
                  <a:srgbClr val="191B1F"/>
                </a:solidFill>
                <a:effectLst/>
                <a:latin typeface="+mn-ea"/>
                <a:cs typeface="+mn-ea"/>
              </a:rPr>
              <a:t>个</a:t>
            </a:r>
            <a:r>
              <a:rPr lang="en-US" altLang="zh-CN" b="0" i="0" dirty="0">
                <a:solidFill>
                  <a:srgbClr val="191B1F"/>
                </a:solidFill>
                <a:effectLst/>
                <a:latin typeface="+mn-ea"/>
                <a:cs typeface="+mn-ea"/>
              </a:rPr>
              <a:t> λ </a:t>
            </a:r>
            <a:r>
              <a:rPr lang="zh-CN" altLang="en-US" b="0" i="0" dirty="0">
                <a:solidFill>
                  <a:srgbClr val="191B1F"/>
                </a:solidFill>
                <a:effectLst/>
                <a:latin typeface="+mn-ea"/>
                <a:cs typeface="+mn-ea"/>
              </a:rPr>
              <a:t>值</a:t>
            </a:r>
            <a:r>
              <a:rPr lang="en-US" altLang="zh-CN" b="0" i="0" dirty="0">
                <a:solidFill>
                  <a:srgbClr val="191B1F"/>
                </a:solidFill>
                <a:effectLst/>
                <a:latin typeface="+mn-ea"/>
                <a:cs typeface="+mn-ea"/>
              </a:rPr>
              <a:t>（0.0001 ~ 10）</a:t>
            </a:r>
            <a:endParaRPr lang="zh-CN" altLang="en-US"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得到最优正则化参数</a:t>
            </a:r>
            <a:r>
              <a:rPr lang="en-US" altLang="zh-CN" b="0" i="0" dirty="0">
                <a:solidFill>
                  <a:srgbClr val="191B1F"/>
                </a:solidFill>
                <a:effectLst/>
                <a:latin typeface="+mn-ea"/>
                <a:cs typeface="+mn-ea"/>
              </a:rPr>
              <a:t> λ</a:t>
            </a:r>
            <a:r>
              <a:rPr lang="zh-CN" altLang="en-US" b="0" i="0" dirty="0">
                <a:solidFill>
                  <a:srgbClr val="191B1F"/>
                </a:solidFill>
                <a:effectLst/>
                <a:latin typeface="+mn-ea"/>
                <a:cs typeface="+mn-ea"/>
              </a:rPr>
              <a:t>：</a:t>
            </a:r>
            <a:r>
              <a:rPr lang="en-US" altLang="zh-CN" b="0" i="0" dirty="0">
                <a:solidFill>
                  <a:srgbClr val="191B1F"/>
                </a:solidFill>
                <a:effectLst/>
                <a:latin typeface="+mn-ea"/>
                <a:cs typeface="+mn-ea"/>
              </a:rPr>
              <a:t> 0.008302</a:t>
            </a:r>
          </a:p>
          <a:p>
            <a:pPr fontAlgn="auto">
              <a:lnSpc>
                <a:spcPct val="150000"/>
              </a:lnSpc>
            </a:pPr>
            <a:endParaRPr lang="en-US" altLang="zh-CN"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在此最优参数下</a:t>
            </a:r>
            <a:r>
              <a:rPr lang="en-US" altLang="zh-CN" b="0" i="0" dirty="0">
                <a:solidFill>
                  <a:srgbClr val="191B1F"/>
                </a:solidFill>
                <a:effectLst/>
                <a:latin typeface="+mn-ea"/>
                <a:cs typeface="+mn-ea"/>
              </a:rPr>
              <a:t>，LASSO </a:t>
            </a:r>
            <a:r>
              <a:rPr lang="zh-CN" altLang="en-US" b="0" i="0" dirty="0">
                <a:solidFill>
                  <a:srgbClr val="191B1F"/>
                </a:solidFill>
                <a:effectLst/>
                <a:latin typeface="+mn-ea"/>
                <a:cs typeface="+mn-ea"/>
              </a:rPr>
              <a:t>选出了</a:t>
            </a:r>
            <a:r>
              <a:rPr lang="en-US" altLang="zh-CN" b="0" i="0" dirty="0">
                <a:solidFill>
                  <a:srgbClr val="191B1F"/>
                </a:solidFill>
                <a:effectLst/>
                <a:latin typeface="+mn-ea"/>
                <a:cs typeface="+mn-ea"/>
              </a:rPr>
              <a:t> 23 </a:t>
            </a:r>
            <a:r>
              <a:rPr lang="zh-CN" altLang="en-US" b="0" i="0" dirty="0">
                <a:solidFill>
                  <a:srgbClr val="191B1F"/>
                </a:solidFill>
                <a:effectLst/>
                <a:latin typeface="+mn-ea"/>
                <a:cs typeface="+mn-ea"/>
              </a:rPr>
              <a:t>个显著预测因子</a:t>
            </a:r>
          </a:p>
          <a:p>
            <a:pPr fontAlgn="auto">
              <a:lnSpc>
                <a:spcPct val="150000"/>
              </a:lnSpc>
            </a:pPr>
            <a:endParaRPr lang="zh-CN" altLang="en-US" b="0" i="0" dirty="0">
              <a:solidFill>
                <a:srgbClr val="191B1F"/>
              </a:solidFill>
              <a:effectLst/>
              <a:latin typeface="+mn-ea"/>
              <a:cs typeface="+mn-ea"/>
            </a:endParaRPr>
          </a:p>
          <a:p>
            <a:pPr fontAlgn="auto">
              <a:lnSpc>
                <a:spcPct val="150000"/>
              </a:lnSpc>
            </a:pPr>
            <a:r>
              <a:rPr lang="en-US" altLang="zh-CN" b="0" i="0" dirty="0">
                <a:solidFill>
                  <a:srgbClr val="191B1F"/>
                </a:solidFill>
                <a:effectLst/>
                <a:latin typeface="+mn-ea"/>
                <a:cs typeface="+mn-ea"/>
              </a:rPr>
              <a:t>60 </a:t>
            </a:r>
            <a:r>
              <a:rPr lang="zh-CN" altLang="en-US" b="0" i="0" dirty="0">
                <a:solidFill>
                  <a:srgbClr val="191B1F"/>
                </a:solidFill>
                <a:effectLst/>
                <a:latin typeface="+mn-ea"/>
                <a:cs typeface="+mn-ea"/>
              </a:rPr>
              <a:t>个候选特征</a:t>
            </a:r>
            <a:r>
              <a:rPr lang="en-US" altLang="zh-CN" b="0" i="0" dirty="0">
                <a:solidFill>
                  <a:srgbClr val="191B1F"/>
                </a:solidFill>
                <a:effectLst/>
                <a:latin typeface="+mn-ea"/>
                <a:cs typeface="+mn-ea"/>
              </a:rPr>
              <a:t>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23 </a:t>
            </a:r>
            <a:r>
              <a:rPr lang="zh-CN" altLang="en-US" b="0" i="0" dirty="0">
                <a:solidFill>
                  <a:srgbClr val="191B1F"/>
                </a:solidFill>
                <a:effectLst/>
                <a:latin typeface="+mn-ea"/>
                <a:cs typeface="+mn-ea"/>
              </a:rPr>
              <a:t>个非零系数变量</a:t>
            </a:r>
          </a:p>
          <a:p>
            <a:pPr fontAlgn="auto">
              <a:lnSpc>
                <a:spcPct val="150000"/>
              </a:lnSpc>
            </a:pPr>
            <a:r>
              <a:rPr lang="zh-CN" altLang="en-US" b="0" i="0" dirty="0">
                <a:solidFill>
                  <a:srgbClr val="191B1F"/>
                </a:solidFill>
                <a:effectLst/>
                <a:latin typeface="+mn-ea"/>
                <a:cs typeface="+mn-ea"/>
              </a:rPr>
              <a:t>（</a:t>
            </a:r>
            <a:r>
              <a:rPr lang="en-US" altLang="zh-CN" b="0" i="0" dirty="0">
                <a:solidFill>
                  <a:srgbClr val="191B1F"/>
                </a:solidFill>
                <a:effectLst/>
                <a:latin typeface="+mn-ea"/>
                <a:cs typeface="+mn-ea"/>
              </a:rPr>
              <a:t>19 </a:t>
            </a:r>
            <a:r>
              <a:rPr lang="zh-CN" altLang="en-US" b="0" i="0" dirty="0">
                <a:solidFill>
                  <a:srgbClr val="191B1F"/>
                </a:solidFill>
                <a:effectLst/>
                <a:latin typeface="+mn-ea"/>
                <a:cs typeface="+mn-ea"/>
              </a:rPr>
              <a:t>个</a:t>
            </a:r>
            <a:r>
              <a:rPr lang="en-US" altLang="zh-CN" b="0" i="0" dirty="0">
                <a:solidFill>
                  <a:srgbClr val="191B1F"/>
                </a:solidFill>
                <a:effectLst/>
                <a:latin typeface="+mn-ea"/>
                <a:cs typeface="+mn-ea"/>
              </a:rPr>
              <a:t> hub </a:t>
            </a:r>
            <a:r>
              <a:rPr lang="zh-CN" altLang="en-US" b="0" i="0" dirty="0">
                <a:solidFill>
                  <a:srgbClr val="191B1F"/>
                </a:solidFill>
                <a:effectLst/>
                <a:latin typeface="+mn-ea"/>
                <a:cs typeface="+mn-ea"/>
              </a:rPr>
              <a:t>基因</a:t>
            </a:r>
            <a:r>
              <a:rPr lang="en-US" altLang="zh-CN" b="0" i="0" dirty="0">
                <a:solidFill>
                  <a:srgbClr val="191B1F"/>
                </a:solidFill>
                <a:effectLst/>
                <a:latin typeface="+mn-ea"/>
                <a:cs typeface="+mn-ea"/>
              </a:rPr>
              <a:t> + 4 </a:t>
            </a:r>
            <a:r>
              <a:rPr lang="zh-CN" altLang="en-US" b="0" i="0" dirty="0">
                <a:solidFill>
                  <a:srgbClr val="191B1F"/>
                </a:solidFill>
                <a:effectLst/>
                <a:latin typeface="+mn-ea"/>
                <a:cs typeface="+mn-ea"/>
              </a:rPr>
              <a:t>个临床变量）</a:t>
            </a:r>
          </a:p>
          <a:p>
            <a:pPr fontAlgn="auto">
              <a:lnSpc>
                <a:spcPct val="150000"/>
              </a:lnSpc>
            </a:pPr>
            <a:endParaRPr lang="en-US" altLang="zh-CN" b="0" i="0" dirty="0">
              <a:solidFill>
                <a:srgbClr val="191B1F"/>
              </a:solidFill>
              <a:effectLst/>
              <a:latin typeface="+mn-ea"/>
              <a:cs typeface="+mn-ea"/>
            </a:endParaRPr>
          </a:p>
          <a:p>
            <a:pPr fontAlgn="auto">
              <a:lnSpc>
                <a:spcPct val="150000"/>
              </a:lnSpc>
            </a:pPr>
            <a:r>
              <a:rPr lang="zh-CN" altLang="en-US" b="1" i="0" dirty="0">
                <a:solidFill>
                  <a:srgbClr val="191B1F"/>
                </a:solidFill>
                <a:effectLst/>
                <a:latin typeface="+mn-ea"/>
                <a:cs typeface="+mn-ea"/>
              </a:rPr>
              <a:t>变量整体性原则</a:t>
            </a:r>
            <a:r>
              <a:rPr lang="zh-CN" altLang="en-US" b="0" i="0" dirty="0">
                <a:solidFill>
                  <a:srgbClr val="191B1F"/>
                </a:solidFill>
                <a:effectLst/>
                <a:latin typeface="+mn-ea"/>
                <a:cs typeface="+mn-ea"/>
              </a:rPr>
              <a:t>：分类变量的所有哑变量应同时进入或退出模型</a:t>
            </a:r>
            <a:r>
              <a:rPr lang="en-US" altLang="zh-CN" b="0" i="0" dirty="0">
                <a:solidFill>
                  <a:srgbClr val="191B1F"/>
                </a:solidFill>
                <a:effectLst/>
                <a:latin typeface="+mn-ea"/>
                <a:cs typeface="+mn-ea"/>
              </a:rPr>
              <a:t>，</a:t>
            </a:r>
            <a:r>
              <a:rPr lang="zh-CN" altLang="en-US" b="0" i="0" dirty="0">
                <a:solidFill>
                  <a:srgbClr val="191B1F"/>
                </a:solidFill>
                <a:effectLst/>
                <a:latin typeface="+mn-ea"/>
                <a:cs typeface="+mn-ea"/>
              </a:rPr>
              <a:t>如果一个分类变量的任意一个哑变量被</a:t>
            </a:r>
            <a:r>
              <a:rPr lang="en-US" altLang="zh-CN" b="0" i="0" dirty="0">
                <a:solidFill>
                  <a:srgbClr val="191B1F"/>
                </a:solidFill>
                <a:effectLst/>
                <a:latin typeface="+mn-ea"/>
                <a:cs typeface="+mn-ea"/>
              </a:rPr>
              <a:t> LASSO </a:t>
            </a:r>
            <a:r>
              <a:rPr lang="zh-CN" altLang="en-US" b="0" i="0" dirty="0">
                <a:solidFill>
                  <a:srgbClr val="191B1F"/>
                </a:solidFill>
                <a:effectLst/>
                <a:latin typeface="+mn-ea"/>
                <a:cs typeface="+mn-ea"/>
              </a:rPr>
              <a:t>选中，则保留该变量的所有哑变量。</a:t>
            </a:r>
          </a:p>
          <a:p>
            <a:pPr fontAlgn="auto">
              <a:lnSpc>
                <a:spcPct val="150000"/>
              </a:lnSpc>
            </a:pPr>
            <a:endParaRPr lang="zh-CN" altLang="en-US" b="0" i="0" dirty="0">
              <a:solidFill>
                <a:srgbClr val="191B1F"/>
              </a:solidFill>
              <a:effectLst/>
              <a:latin typeface="+mn-ea"/>
              <a:cs typeface="+mn-ea"/>
            </a:endParaRPr>
          </a:p>
          <a:p>
            <a:pPr fontAlgn="auto">
              <a:lnSpc>
                <a:spcPct val="150000"/>
              </a:lnSpc>
            </a:pPr>
            <a:endParaRPr lang="zh-CN" altLang="en-US" b="0" i="0" dirty="0">
              <a:solidFill>
                <a:srgbClr val="191B1F"/>
              </a:solidFill>
              <a:effectLst/>
              <a:latin typeface="+mn-ea"/>
              <a:cs typeface="+mn-ea"/>
            </a:endParaRPr>
          </a:p>
          <a:p>
            <a:pPr fontAlgn="auto">
              <a:lnSpc>
                <a:spcPct val="150000"/>
              </a:lnSpc>
            </a:pPr>
            <a:endParaRPr lang="zh-CN" altLang="en-US" b="0" i="0" dirty="0">
              <a:solidFill>
                <a:srgbClr val="191B1F"/>
              </a:solidFill>
              <a:effectLst/>
              <a:latin typeface="+mn-ea"/>
              <a:cs typeface="+mn-ea"/>
            </a:endParaRPr>
          </a:p>
        </p:txBody>
      </p:sp>
      <p:graphicFrame>
        <p:nvGraphicFramePr>
          <p:cNvPr id="5" name="表格 4"/>
          <p:cNvGraphicFramePr/>
          <p:nvPr>
            <p:custDataLst>
              <p:tags r:id="rId1"/>
            </p:custDataLst>
          </p:nvPr>
        </p:nvGraphicFramePr>
        <p:xfrm>
          <a:off x="6838950" y="824865"/>
          <a:ext cx="4781550" cy="5867400"/>
        </p:xfrm>
        <a:graphic>
          <a:graphicData uri="http://schemas.openxmlformats.org/drawingml/2006/table">
            <a:tbl>
              <a:tblPr/>
              <a:tblGrid>
                <a:gridCol w="1000125">
                  <a:extLst>
                    <a:ext uri="{9D8B030D-6E8A-4147-A177-3AD203B41FA5}">
                      <a16:colId xmlns:a16="http://schemas.microsoft.com/office/drawing/2014/main" val="20000"/>
                    </a:ext>
                  </a:extLst>
                </a:gridCol>
                <a:gridCol w="1981835">
                  <a:extLst>
                    <a:ext uri="{9D8B030D-6E8A-4147-A177-3AD203B41FA5}">
                      <a16:colId xmlns:a16="http://schemas.microsoft.com/office/drawing/2014/main" val="20001"/>
                    </a:ext>
                  </a:extLst>
                </a:gridCol>
                <a:gridCol w="1799590">
                  <a:extLst>
                    <a:ext uri="{9D8B030D-6E8A-4147-A177-3AD203B41FA5}">
                      <a16:colId xmlns:a16="http://schemas.microsoft.com/office/drawing/2014/main" val="20002"/>
                    </a:ext>
                  </a:extLst>
                </a:gridCol>
              </a:tblGrid>
              <a:tr h="244475">
                <a:tc>
                  <a:txBody>
                    <a:bodyPr/>
                    <a:lstStyle/>
                    <a:p>
                      <a:pPr indent="0" algn="ctr" fontAlgn="ctr">
                        <a:lnSpc>
                          <a:spcPts val="1420"/>
                        </a:lnSpc>
                      </a:pPr>
                      <a:r>
                        <a:rPr lang="zh-CN" altLang="en-US" sz="1600" b="0" i="0">
                          <a:solidFill>
                            <a:srgbClr val="000000"/>
                          </a:solidFill>
                          <a:latin typeface="+mn-ea"/>
                        </a:rPr>
                        <a:t>序号</a:t>
                      </a:r>
                    </a:p>
                  </a:txBody>
                  <a:tcPr marL="13017" marR="13017" marT="13017" marB="0" anchor="ctr">
                    <a:lnL>
                      <a:noFill/>
                    </a:lnL>
                    <a:lnR>
                      <a:noFill/>
                    </a:lnR>
                    <a:lnT>
                      <a:noFill/>
                    </a:lnT>
                    <a:lnB>
                      <a:noFill/>
                    </a:lnB>
                    <a:noFill/>
                  </a:tcPr>
                </a:tc>
                <a:tc>
                  <a:txBody>
                    <a:bodyPr/>
                    <a:lstStyle/>
                    <a:p>
                      <a:pPr indent="0" algn="ctr" fontAlgn="ctr">
                        <a:lnSpc>
                          <a:spcPts val="1420"/>
                        </a:lnSpc>
                      </a:pPr>
                      <a:r>
                        <a:rPr lang="zh-CN" altLang="en-US" sz="1600" b="0" i="0">
                          <a:solidFill>
                            <a:srgbClr val="000000"/>
                          </a:solidFill>
                          <a:latin typeface="+mn-ea"/>
                        </a:rPr>
                        <a:t>特征</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cs typeface="+mn-ea"/>
                        </a:rPr>
                        <a:t>LASSO</a:t>
                      </a:r>
                      <a:r>
                        <a:rPr lang="zh-CN" altLang="en-US" sz="1600" b="0" i="0">
                          <a:solidFill>
                            <a:srgbClr val="000000"/>
                          </a:solidFill>
                          <a:latin typeface="+mn-ea"/>
                          <a:cs typeface="+mn-ea"/>
                        </a:rPr>
                        <a:t>系数</a:t>
                      </a:r>
                    </a:p>
                  </a:txBody>
                  <a:tcPr marL="13017" marR="13017" marT="13017" marB="0" anchor="ctr">
                    <a:lnL>
                      <a:noFill/>
                    </a:lnL>
                    <a:lnR>
                      <a:noFill/>
                    </a:lnR>
                    <a:lnT>
                      <a:noFill/>
                    </a:lnT>
                    <a:lnB>
                      <a:noFill/>
                    </a:lnB>
                    <a:noFill/>
                  </a:tcPr>
                </a:tc>
                <a:extLst>
                  <a:ext uri="{0D108BD9-81ED-4DB2-BD59-A6C34878D82A}">
                    <a16:rowId xmlns:a16="http://schemas.microsoft.com/office/drawing/2014/main" val="10000"/>
                  </a:ext>
                </a:extLst>
              </a:tr>
              <a:tr h="244475">
                <a:tc>
                  <a:txBody>
                    <a:bodyPr/>
                    <a:lstStyle/>
                    <a:p>
                      <a:pPr indent="0" algn="ctr" fontAlgn="ctr">
                        <a:lnSpc>
                          <a:spcPts val="1420"/>
                        </a:lnSpc>
                      </a:pPr>
                      <a:r>
                        <a:rPr lang="en-US" altLang="zh-CN" sz="1600" b="0" i="0">
                          <a:solidFill>
                            <a:srgbClr val="000000"/>
                          </a:solidFill>
                          <a:latin typeface="+mn-ea"/>
                        </a:rPr>
                        <a:t>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dirty="0" err="1">
                          <a:solidFill>
                            <a:srgbClr val="FF0000"/>
                          </a:solidFill>
                          <a:latin typeface="+mn-ea"/>
                        </a:rPr>
                        <a:t>lymph_log_scaled</a:t>
                      </a:r>
                      <a:endParaRPr lang="en-US" altLang="zh-CN" sz="1600" b="0" i="0" dirty="0">
                        <a:solidFill>
                          <a:srgbClr val="FF0000"/>
                        </a:solidFill>
                        <a:latin typeface="+mn-ea"/>
                      </a:endParaRP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0.128471</a:t>
                      </a:r>
                    </a:p>
                  </a:txBody>
                  <a:tcPr marL="13017" marR="13017" marT="13017" marB="0" anchor="ctr">
                    <a:lnL>
                      <a:noFill/>
                    </a:lnL>
                    <a:lnR>
                      <a:noFill/>
                    </a:lnR>
                    <a:lnT>
                      <a:noFill/>
                    </a:lnT>
                    <a:lnB>
                      <a:noFill/>
                    </a:lnB>
                    <a:noFill/>
                  </a:tcPr>
                </a:tc>
                <a:extLst>
                  <a:ext uri="{0D108BD9-81ED-4DB2-BD59-A6C34878D82A}">
                    <a16:rowId xmlns:a16="http://schemas.microsoft.com/office/drawing/2014/main" val="10001"/>
                  </a:ext>
                </a:extLst>
              </a:tr>
              <a:tr h="244475">
                <a:tc>
                  <a:txBody>
                    <a:bodyPr/>
                    <a:lstStyle/>
                    <a:p>
                      <a:pPr indent="0" algn="ctr" fontAlgn="ctr">
                        <a:lnSpc>
                          <a:spcPts val="1420"/>
                        </a:lnSpc>
                      </a:pPr>
                      <a:r>
                        <a:rPr lang="en-US" altLang="zh-CN" sz="1600" b="0" i="0">
                          <a:solidFill>
                            <a:srgbClr val="000000"/>
                          </a:solidFill>
                          <a:latin typeface="+mn-ea"/>
                        </a:rPr>
                        <a:t>0</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dirty="0" err="1">
                          <a:solidFill>
                            <a:srgbClr val="FF0000"/>
                          </a:solidFill>
                          <a:latin typeface="+mn-ea"/>
                        </a:rPr>
                        <a:t>age_scaled</a:t>
                      </a:r>
                      <a:endParaRPr lang="en-US" altLang="zh-CN" sz="1600" b="0" i="0" dirty="0">
                        <a:solidFill>
                          <a:srgbClr val="FF0000"/>
                        </a:solidFill>
                        <a:latin typeface="+mn-ea"/>
                      </a:endParaRP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0.047792</a:t>
                      </a:r>
                    </a:p>
                  </a:txBody>
                  <a:tcPr marL="13017" marR="13017" marT="13017" marB="0" anchor="ctr">
                    <a:lnL>
                      <a:noFill/>
                    </a:lnL>
                    <a:lnR>
                      <a:noFill/>
                    </a:lnR>
                    <a:lnT>
                      <a:noFill/>
                    </a:lnT>
                    <a:lnB>
                      <a:noFill/>
                    </a:lnB>
                    <a:noFill/>
                  </a:tcPr>
                </a:tc>
                <a:extLst>
                  <a:ext uri="{0D108BD9-81ED-4DB2-BD59-A6C34878D82A}">
                    <a16:rowId xmlns:a16="http://schemas.microsoft.com/office/drawing/2014/main" val="10002"/>
                  </a:ext>
                </a:extLst>
              </a:tr>
              <a:tr h="244475">
                <a:tc>
                  <a:txBody>
                    <a:bodyPr/>
                    <a:lstStyle/>
                    <a:p>
                      <a:pPr indent="0" algn="ctr" fontAlgn="ctr">
                        <a:lnSpc>
                          <a:spcPts val="1420"/>
                        </a:lnSpc>
                      </a:pPr>
                      <a:r>
                        <a:rPr lang="en-US" altLang="zh-CN" sz="1600" b="0" i="0">
                          <a:solidFill>
                            <a:srgbClr val="000000"/>
                          </a:solidFill>
                          <a:latin typeface="+mn-ea"/>
                        </a:rPr>
                        <a:t>17</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msh6</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0.036778</a:t>
                      </a:r>
                    </a:p>
                  </a:txBody>
                  <a:tcPr marL="13017" marR="13017" marT="13017" marB="0" anchor="ctr">
                    <a:lnL>
                      <a:noFill/>
                    </a:lnL>
                    <a:lnR>
                      <a:noFill/>
                    </a:lnR>
                    <a:lnT>
                      <a:noFill/>
                    </a:lnT>
                    <a:lnB>
                      <a:noFill/>
                    </a:lnB>
                    <a:noFill/>
                  </a:tcPr>
                </a:tc>
                <a:extLst>
                  <a:ext uri="{0D108BD9-81ED-4DB2-BD59-A6C34878D82A}">
                    <a16:rowId xmlns:a16="http://schemas.microsoft.com/office/drawing/2014/main" val="10003"/>
                  </a:ext>
                </a:extLst>
              </a:tr>
              <a:tr h="244475">
                <a:tc>
                  <a:txBody>
                    <a:bodyPr/>
                    <a:lstStyle/>
                    <a:p>
                      <a:pPr indent="0" algn="ctr" fontAlgn="ctr">
                        <a:lnSpc>
                          <a:spcPts val="1420"/>
                        </a:lnSpc>
                      </a:pPr>
                      <a:r>
                        <a:rPr lang="en-US" altLang="zh-CN" sz="1600" b="0" i="0">
                          <a:solidFill>
                            <a:srgbClr val="000000"/>
                          </a:solidFill>
                          <a:latin typeface="+mn-ea"/>
                        </a:rPr>
                        <a:t>10</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acvr1b</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0.032989</a:t>
                      </a:r>
                    </a:p>
                  </a:txBody>
                  <a:tcPr marL="13017" marR="13017" marT="13017" marB="0" anchor="ctr">
                    <a:lnL>
                      <a:noFill/>
                    </a:lnL>
                    <a:lnR>
                      <a:noFill/>
                    </a:lnR>
                    <a:lnT>
                      <a:noFill/>
                    </a:lnT>
                    <a:lnB>
                      <a:noFill/>
                    </a:lnB>
                    <a:noFill/>
                  </a:tcPr>
                </a:tc>
                <a:extLst>
                  <a:ext uri="{0D108BD9-81ED-4DB2-BD59-A6C34878D82A}">
                    <a16:rowId xmlns:a16="http://schemas.microsoft.com/office/drawing/2014/main" val="10004"/>
                  </a:ext>
                </a:extLst>
              </a:tr>
              <a:tr h="244475">
                <a:tc>
                  <a:txBody>
                    <a:bodyPr/>
                    <a:lstStyle/>
                    <a:p>
                      <a:pPr indent="0" algn="ctr" fontAlgn="ctr">
                        <a:lnSpc>
                          <a:spcPts val="1420"/>
                        </a:lnSpc>
                      </a:pPr>
                      <a:r>
                        <a:rPr lang="en-US" altLang="zh-CN" sz="1600" b="0" i="0">
                          <a:solidFill>
                            <a:srgbClr val="000000"/>
                          </a:solidFill>
                          <a:latin typeface="+mn-ea"/>
                        </a:rPr>
                        <a:t>3</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dirty="0">
                          <a:solidFill>
                            <a:srgbClr val="FF0000"/>
                          </a:solidFill>
                          <a:latin typeface="+mn-ea"/>
                        </a:rPr>
                        <a:t>cohort_2.0</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-0.023486</a:t>
                      </a:r>
                    </a:p>
                  </a:txBody>
                  <a:tcPr marL="13017" marR="13017" marT="13017" marB="0" anchor="ctr">
                    <a:lnL>
                      <a:noFill/>
                    </a:lnL>
                    <a:lnR>
                      <a:noFill/>
                    </a:lnR>
                    <a:lnT>
                      <a:noFill/>
                    </a:lnT>
                    <a:lnB>
                      <a:noFill/>
                    </a:lnB>
                    <a:noFill/>
                  </a:tcPr>
                </a:tc>
                <a:extLst>
                  <a:ext uri="{0D108BD9-81ED-4DB2-BD59-A6C34878D82A}">
                    <a16:rowId xmlns:a16="http://schemas.microsoft.com/office/drawing/2014/main" val="10005"/>
                  </a:ext>
                </a:extLst>
              </a:tr>
              <a:tr h="244475">
                <a:tc>
                  <a:txBody>
                    <a:bodyPr/>
                    <a:lstStyle/>
                    <a:p>
                      <a:pPr indent="0" algn="ctr" fontAlgn="ctr">
                        <a:lnSpc>
                          <a:spcPts val="1420"/>
                        </a:lnSpc>
                      </a:pPr>
                      <a:r>
                        <a:rPr lang="en-US" altLang="zh-CN" sz="1600" b="0" i="0">
                          <a:solidFill>
                            <a:srgbClr val="000000"/>
                          </a:solidFill>
                          <a:latin typeface="+mn-ea"/>
                        </a:rPr>
                        <a:t>9</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tbx3</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0.019151</a:t>
                      </a:r>
                    </a:p>
                  </a:txBody>
                  <a:tcPr marL="13017" marR="13017" marT="13017" marB="0" anchor="ctr">
                    <a:lnL>
                      <a:noFill/>
                    </a:lnL>
                    <a:lnR>
                      <a:noFill/>
                    </a:lnR>
                    <a:lnT>
                      <a:noFill/>
                    </a:lnT>
                    <a:lnB>
                      <a:noFill/>
                    </a:lnB>
                    <a:noFill/>
                  </a:tcPr>
                </a:tc>
                <a:extLst>
                  <a:ext uri="{0D108BD9-81ED-4DB2-BD59-A6C34878D82A}">
                    <a16:rowId xmlns:a16="http://schemas.microsoft.com/office/drawing/2014/main" val="10006"/>
                  </a:ext>
                </a:extLst>
              </a:tr>
              <a:tr h="244475">
                <a:tc>
                  <a:txBody>
                    <a:bodyPr/>
                    <a:lstStyle/>
                    <a:p>
                      <a:pPr indent="0" algn="ctr" fontAlgn="ctr">
                        <a:lnSpc>
                          <a:spcPts val="1420"/>
                        </a:lnSpc>
                      </a:pPr>
                      <a:r>
                        <a:rPr lang="en-US" altLang="zh-CN" sz="1600" b="0" i="0">
                          <a:solidFill>
                            <a:srgbClr val="000000"/>
                          </a:solidFill>
                          <a:latin typeface="+mn-ea"/>
                        </a:rPr>
                        <a:t>16</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aurka</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0.018754</a:t>
                      </a:r>
                    </a:p>
                  </a:txBody>
                  <a:tcPr marL="13017" marR="13017" marT="13017" marB="0" anchor="ctr">
                    <a:lnL>
                      <a:noFill/>
                    </a:lnL>
                    <a:lnR>
                      <a:noFill/>
                    </a:lnR>
                    <a:lnT>
                      <a:noFill/>
                    </a:lnT>
                    <a:lnB>
                      <a:noFill/>
                    </a:lnB>
                    <a:noFill/>
                  </a:tcPr>
                </a:tc>
                <a:extLst>
                  <a:ext uri="{0D108BD9-81ED-4DB2-BD59-A6C34878D82A}">
                    <a16:rowId xmlns:a16="http://schemas.microsoft.com/office/drawing/2014/main" val="10007"/>
                  </a:ext>
                </a:extLst>
              </a:tr>
              <a:tr h="244475">
                <a:tc>
                  <a:txBody>
                    <a:bodyPr/>
                    <a:lstStyle/>
                    <a:p>
                      <a:pPr indent="0" algn="ctr" fontAlgn="ctr">
                        <a:lnSpc>
                          <a:spcPts val="1420"/>
                        </a:lnSpc>
                      </a:pPr>
                      <a:r>
                        <a:rPr lang="en-US" altLang="zh-CN" sz="1600" b="0" i="0">
                          <a:solidFill>
                            <a:srgbClr val="000000"/>
                          </a:solidFill>
                          <a:latin typeface="+mn-ea"/>
                        </a:rPr>
                        <a:t>20</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ccnb1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0.018731</a:t>
                      </a:r>
                    </a:p>
                  </a:txBody>
                  <a:tcPr marL="13017" marR="13017" marT="13017" marB="0" anchor="ctr">
                    <a:lnL>
                      <a:noFill/>
                    </a:lnL>
                    <a:lnR>
                      <a:noFill/>
                    </a:lnR>
                    <a:lnT>
                      <a:noFill/>
                    </a:lnT>
                    <a:lnB>
                      <a:noFill/>
                    </a:lnB>
                    <a:noFill/>
                  </a:tcPr>
                </a:tc>
                <a:extLst>
                  <a:ext uri="{0D108BD9-81ED-4DB2-BD59-A6C34878D82A}">
                    <a16:rowId xmlns:a16="http://schemas.microsoft.com/office/drawing/2014/main" val="10008"/>
                  </a:ext>
                </a:extLst>
              </a:tr>
              <a:tr h="244475">
                <a:tc>
                  <a:txBody>
                    <a:bodyPr/>
                    <a:lstStyle/>
                    <a:p>
                      <a:pPr indent="0" algn="ctr" fontAlgn="ctr">
                        <a:lnSpc>
                          <a:spcPts val="1420"/>
                        </a:lnSpc>
                      </a:pPr>
                      <a:r>
                        <a:rPr lang="en-US" altLang="zh-CN" sz="1600" b="0" i="0">
                          <a:solidFill>
                            <a:srgbClr val="000000"/>
                          </a:solidFill>
                          <a:latin typeface="+mn-ea"/>
                        </a:rPr>
                        <a:t>14</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mapk3</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0.016689</a:t>
                      </a:r>
                    </a:p>
                  </a:txBody>
                  <a:tcPr marL="13017" marR="13017" marT="13017" marB="0" anchor="ctr">
                    <a:lnL>
                      <a:noFill/>
                    </a:lnL>
                    <a:lnR>
                      <a:noFill/>
                    </a:lnR>
                    <a:lnT>
                      <a:noFill/>
                    </a:lnT>
                    <a:lnB>
                      <a:noFill/>
                    </a:lnB>
                    <a:noFill/>
                  </a:tcPr>
                </a:tc>
                <a:extLst>
                  <a:ext uri="{0D108BD9-81ED-4DB2-BD59-A6C34878D82A}">
                    <a16:rowId xmlns:a16="http://schemas.microsoft.com/office/drawing/2014/main" val="10009"/>
                  </a:ext>
                </a:extLst>
              </a:tr>
              <a:tr h="244475">
                <a:tc>
                  <a:txBody>
                    <a:bodyPr/>
                    <a:lstStyle/>
                    <a:p>
                      <a:pPr indent="0" algn="ctr" fontAlgn="ctr">
                        <a:lnSpc>
                          <a:spcPts val="1420"/>
                        </a:lnSpc>
                      </a:pPr>
                      <a:r>
                        <a:rPr lang="en-US" altLang="zh-CN" sz="1600" b="0" i="0">
                          <a:solidFill>
                            <a:srgbClr val="000000"/>
                          </a:solidFill>
                          <a:latin typeface="+mn-ea"/>
                        </a:rPr>
                        <a:t>2</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dirty="0">
                          <a:solidFill>
                            <a:srgbClr val="FF0000"/>
                          </a:solidFill>
                          <a:latin typeface="+mn-ea"/>
                        </a:rPr>
                        <a:t>grade_3.0</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0.015314</a:t>
                      </a:r>
                    </a:p>
                  </a:txBody>
                  <a:tcPr marL="13017" marR="13017" marT="13017" marB="0" anchor="ctr">
                    <a:lnL>
                      <a:noFill/>
                    </a:lnL>
                    <a:lnR>
                      <a:noFill/>
                    </a:lnR>
                    <a:lnT>
                      <a:noFill/>
                    </a:lnT>
                    <a:lnB>
                      <a:noFill/>
                    </a:lnB>
                    <a:noFill/>
                  </a:tcPr>
                </a:tc>
                <a:extLst>
                  <a:ext uri="{0D108BD9-81ED-4DB2-BD59-A6C34878D82A}">
                    <a16:rowId xmlns:a16="http://schemas.microsoft.com/office/drawing/2014/main" val="10010"/>
                  </a:ext>
                </a:extLst>
              </a:tr>
              <a:tr h="244475">
                <a:tc>
                  <a:txBody>
                    <a:bodyPr/>
                    <a:lstStyle/>
                    <a:p>
                      <a:pPr indent="0" algn="ctr" fontAlgn="ctr">
                        <a:lnSpc>
                          <a:spcPts val="1420"/>
                        </a:lnSpc>
                      </a:pPr>
                      <a:r>
                        <a:rPr lang="en-US" altLang="zh-CN" sz="1600" b="0" i="0">
                          <a:solidFill>
                            <a:srgbClr val="000000"/>
                          </a:solidFill>
                          <a:latin typeface="+mn-ea"/>
                        </a:rPr>
                        <a:t>18</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chek2</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0.013008</a:t>
                      </a:r>
                    </a:p>
                  </a:txBody>
                  <a:tcPr marL="13017" marR="13017" marT="13017" marB="0" anchor="ctr">
                    <a:lnL>
                      <a:noFill/>
                    </a:lnL>
                    <a:lnR>
                      <a:noFill/>
                    </a:lnR>
                    <a:lnT>
                      <a:noFill/>
                    </a:lnT>
                    <a:lnB>
                      <a:noFill/>
                    </a:lnB>
                    <a:noFill/>
                  </a:tcPr>
                </a:tc>
                <a:extLst>
                  <a:ext uri="{0D108BD9-81ED-4DB2-BD59-A6C34878D82A}">
                    <a16:rowId xmlns:a16="http://schemas.microsoft.com/office/drawing/2014/main" val="10011"/>
                  </a:ext>
                </a:extLst>
              </a:tr>
              <a:tr h="244475">
                <a:tc>
                  <a:txBody>
                    <a:bodyPr/>
                    <a:lstStyle/>
                    <a:p>
                      <a:pPr indent="0" algn="ctr" fontAlgn="ctr">
                        <a:lnSpc>
                          <a:spcPts val="1420"/>
                        </a:lnSpc>
                      </a:pPr>
                      <a:r>
                        <a:rPr lang="en-US" altLang="zh-CN" sz="1600" b="0" i="0">
                          <a:solidFill>
                            <a:srgbClr val="000000"/>
                          </a:solidFill>
                          <a:latin typeface="+mn-ea"/>
                        </a:rPr>
                        <a:t>6</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ahnak</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-0.011625</a:t>
                      </a:r>
                    </a:p>
                  </a:txBody>
                  <a:tcPr marL="13017" marR="13017" marT="13017" marB="0" anchor="ctr">
                    <a:lnL>
                      <a:noFill/>
                    </a:lnL>
                    <a:lnR>
                      <a:noFill/>
                    </a:lnR>
                    <a:lnT>
                      <a:noFill/>
                    </a:lnT>
                    <a:lnB>
                      <a:noFill/>
                    </a:lnB>
                    <a:noFill/>
                  </a:tcPr>
                </a:tc>
                <a:extLst>
                  <a:ext uri="{0D108BD9-81ED-4DB2-BD59-A6C34878D82A}">
                    <a16:rowId xmlns:a16="http://schemas.microsoft.com/office/drawing/2014/main" val="10012"/>
                  </a:ext>
                </a:extLst>
              </a:tr>
              <a:tr h="244475">
                <a:tc>
                  <a:txBody>
                    <a:bodyPr/>
                    <a:lstStyle/>
                    <a:p>
                      <a:pPr indent="0" algn="ctr" fontAlgn="ctr">
                        <a:lnSpc>
                          <a:spcPts val="1420"/>
                        </a:lnSpc>
                      </a:pPr>
                      <a:r>
                        <a:rPr lang="en-US" altLang="zh-CN" sz="1600" b="0" i="0">
                          <a:solidFill>
                            <a:srgbClr val="000000"/>
                          </a:solidFill>
                          <a:latin typeface="+mn-ea"/>
                        </a:rPr>
                        <a:t>8</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bmpr1b</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-0.010225</a:t>
                      </a:r>
                    </a:p>
                  </a:txBody>
                  <a:tcPr marL="13017" marR="13017" marT="13017" marB="0" anchor="ctr">
                    <a:lnL>
                      <a:noFill/>
                    </a:lnL>
                    <a:lnR>
                      <a:noFill/>
                    </a:lnR>
                    <a:lnT>
                      <a:noFill/>
                    </a:lnT>
                    <a:lnB>
                      <a:noFill/>
                    </a:lnB>
                    <a:noFill/>
                  </a:tcPr>
                </a:tc>
                <a:extLst>
                  <a:ext uri="{0D108BD9-81ED-4DB2-BD59-A6C34878D82A}">
                    <a16:rowId xmlns:a16="http://schemas.microsoft.com/office/drawing/2014/main" val="10013"/>
                  </a:ext>
                </a:extLst>
              </a:tr>
              <a:tr h="244475">
                <a:tc>
                  <a:txBody>
                    <a:bodyPr/>
                    <a:lstStyle/>
                    <a:p>
                      <a:pPr indent="0" algn="ctr" fontAlgn="ctr">
                        <a:lnSpc>
                          <a:spcPts val="1420"/>
                        </a:lnSpc>
                      </a:pPr>
                      <a:r>
                        <a:rPr lang="en-US" altLang="zh-CN" sz="1600" b="0" i="0">
                          <a:solidFill>
                            <a:srgbClr val="000000"/>
                          </a:solidFill>
                          <a:latin typeface="+mn-ea"/>
                        </a:rPr>
                        <a:t>19</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srd5a1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0.007722</a:t>
                      </a:r>
                    </a:p>
                  </a:txBody>
                  <a:tcPr marL="13017" marR="13017" marT="13017" marB="0" anchor="ctr">
                    <a:lnL>
                      <a:noFill/>
                    </a:lnL>
                    <a:lnR>
                      <a:noFill/>
                    </a:lnR>
                    <a:lnT>
                      <a:noFill/>
                    </a:lnT>
                    <a:lnB>
                      <a:noFill/>
                    </a:lnB>
                    <a:noFill/>
                  </a:tcPr>
                </a:tc>
                <a:extLst>
                  <a:ext uri="{0D108BD9-81ED-4DB2-BD59-A6C34878D82A}">
                    <a16:rowId xmlns:a16="http://schemas.microsoft.com/office/drawing/2014/main" val="10014"/>
                  </a:ext>
                </a:extLst>
              </a:tr>
              <a:tr h="244475">
                <a:tc>
                  <a:txBody>
                    <a:bodyPr/>
                    <a:lstStyle/>
                    <a:p>
                      <a:pPr indent="0" algn="ctr" fontAlgn="ctr">
                        <a:lnSpc>
                          <a:spcPts val="1420"/>
                        </a:lnSpc>
                      </a:pPr>
                      <a:r>
                        <a:rPr lang="en-US" altLang="zh-CN" sz="1600" b="0" i="0">
                          <a:solidFill>
                            <a:srgbClr val="000000"/>
                          </a:solidFill>
                          <a:latin typeface="+mn-ea"/>
                        </a:rPr>
                        <a:t>13</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lfng</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-0.007359</a:t>
                      </a:r>
                    </a:p>
                  </a:txBody>
                  <a:tcPr marL="13017" marR="13017" marT="13017" marB="0" anchor="ctr">
                    <a:lnL>
                      <a:noFill/>
                    </a:lnL>
                    <a:lnR>
                      <a:noFill/>
                    </a:lnR>
                    <a:lnT>
                      <a:noFill/>
                    </a:lnT>
                    <a:lnB>
                      <a:noFill/>
                    </a:lnB>
                    <a:noFill/>
                  </a:tcPr>
                </a:tc>
                <a:extLst>
                  <a:ext uri="{0D108BD9-81ED-4DB2-BD59-A6C34878D82A}">
                    <a16:rowId xmlns:a16="http://schemas.microsoft.com/office/drawing/2014/main" val="10015"/>
                  </a:ext>
                </a:extLst>
              </a:tr>
              <a:tr h="244475">
                <a:tc>
                  <a:txBody>
                    <a:bodyPr/>
                    <a:lstStyle/>
                    <a:p>
                      <a:pPr indent="0" algn="ctr" fontAlgn="ctr">
                        <a:lnSpc>
                          <a:spcPts val="1420"/>
                        </a:lnSpc>
                      </a:pPr>
                      <a:r>
                        <a:rPr lang="en-US" altLang="zh-CN" sz="1600" b="0" i="0">
                          <a:solidFill>
                            <a:srgbClr val="000000"/>
                          </a:solidFill>
                          <a:latin typeface="+mn-ea"/>
                        </a:rPr>
                        <a:t>12</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hsd17b8</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-0.005894</a:t>
                      </a:r>
                    </a:p>
                  </a:txBody>
                  <a:tcPr marL="13017" marR="13017" marT="13017" marB="0" anchor="ctr">
                    <a:lnL>
                      <a:noFill/>
                    </a:lnL>
                    <a:lnR>
                      <a:noFill/>
                    </a:lnR>
                    <a:lnT>
                      <a:noFill/>
                    </a:lnT>
                    <a:lnB>
                      <a:noFill/>
                    </a:lnB>
                    <a:noFill/>
                  </a:tcPr>
                </a:tc>
                <a:extLst>
                  <a:ext uri="{0D108BD9-81ED-4DB2-BD59-A6C34878D82A}">
                    <a16:rowId xmlns:a16="http://schemas.microsoft.com/office/drawing/2014/main" val="10016"/>
                  </a:ext>
                </a:extLst>
              </a:tr>
              <a:tr h="244475">
                <a:tc>
                  <a:txBody>
                    <a:bodyPr/>
                    <a:lstStyle/>
                    <a:p>
                      <a:pPr indent="0" algn="ctr" fontAlgn="ctr">
                        <a:lnSpc>
                          <a:spcPts val="1420"/>
                        </a:lnSpc>
                      </a:pPr>
                      <a:r>
                        <a:rPr lang="en-US" altLang="zh-CN" sz="1600" b="0" i="0">
                          <a:solidFill>
                            <a:srgbClr val="000000"/>
                          </a:solidFill>
                          <a:latin typeface="+mn-ea"/>
                        </a:rPr>
                        <a:t>22</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e2f8</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0.005044</a:t>
                      </a:r>
                    </a:p>
                  </a:txBody>
                  <a:tcPr marL="13017" marR="13017" marT="13017" marB="0" anchor="ctr">
                    <a:lnL>
                      <a:noFill/>
                    </a:lnL>
                    <a:lnR>
                      <a:noFill/>
                    </a:lnR>
                    <a:lnT>
                      <a:noFill/>
                    </a:lnT>
                    <a:lnB>
                      <a:noFill/>
                    </a:lnB>
                    <a:noFill/>
                  </a:tcPr>
                </a:tc>
                <a:extLst>
                  <a:ext uri="{0D108BD9-81ED-4DB2-BD59-A6C34878D82A}">
                    <a16:rowId xmlns:a16="http://schemas.microsoft.com/office/drawing/2014/main" val="10017"/>
                  </a:ext>
                </a:extLst>
              </a:tr>
              <a:tr h="244475">
                <a:tc>
                  <a:txBody>
                    <a:bodyPr/>
                    <a:lstStyle/>
                    <a:p>
                      <a:pPr indent="0" algn="ctr" fontAlgn="ctr">
                        <a:lnSpc>
                          <a:spcPts val="1420"/>
                        </a:lnSpc>
                      </a:pPr>
                      <a:r>
                        <a:rPr lang="en-US" altLang="zh-CN" sz="1600" b="0" i="0">
                          <a:solidFill>
                            <a:srgbClr val="000000"/>
                          </a:solidFill>
                          <a:latin typeface="+mn-ea"/>
                        </a:rPr>
                        <a:t>4</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igf1r</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-0.003856</a:t>
                      </a:r>
                    </a:p>
                  </a:txBody>
                  <a:tcPr marL="13017" marR="13017" marT="13017" marB="0" anchor="ctr">
                    <a:lnL>
                      <a:noFill/>
                    </a:lnL>
                    <a:lnR>
                      <a:noFill/>
                    </a:lnR>
                    <a:lnT>
                      <a:noFill/>
                    </a:lnT>
                    <a:lnB>
                      <a:noFill/>
                    </a:lnB>
                    <a:noFill/>
                  </a:tcPr>
                </a:tc>
                <a:extLst>
                  <a:ext uri="{0D108BD9-81ED-4DB2-BD59-A6C34878D82A}">
                    <a16:rowId xmlns:a16="http://schemas.microsoft.com/office/drawing/2014/main" val="10018"/>
                  </a:ext>
                </a:extLst>
              </a:tr>
              <a:tr h="244475">
                <a:tc>
                  <a:txBody>
                    <a:bodyPr/>
                    <a:lstStyle/>
                    <a:p>
                      <a:pPr indent="0" algn="ctr" fontAlgn="ctr">
                        <a:lnSpc>
                          <a:spcPts val="1420"/>
                        </a:lnSpc>
                      </a:pPr>
                      <a:r>
                        <a:rPr lang="en-US" altLang="zh-CN" sz="1600" b="0" i="0">
                          <a:solidFill>
                            <a:srgbClr val="000000"/>
                          </a:solidFill>
                          <a:latin typeface="+mn-ea"/>
                        </a:rPr>
                        <a:t>7</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npnt</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0.002726</a:t>
                      </a:r>
                    </a:p>
                  </a:txBody>
                  <a:tcPr marL="13017" marR="13017" marT="13017" marB="0" anchor="ctr">
                    <a:lnL>
                      <a:noFill/>
                    </a:lnL>
                    <a:lnR>
                      <a:noFill/>
                    </a:lnR>
                    <a:lnT>
                      <a:noFill/>
                    </a:lnT>
                    <a:lnB>
                      <a:noFill/>
                    </a:lnB>
                    <a:noFill/>
                  </a:tcPr>
                </a:tc>
                <a:extLst>
                  <a:ext uri="{0D108BD9-81ED-4DB2-BD59-A6C34878D82A}">
                    <a16:rowId xmlns:a16="http://schemas.microsoft.com/office/drawing/2014/main" val="10019"/>
                  </a:ext>
                </a:extLst>
              </a:tr>
              <a:tr h="244475">
                <a:tc>
                  <a:txBody>
                    <a:bodyPr/>
                    <a:lstStyle/>
                    <a:p>
                      <a:pPr indent="0" algn="ctr" fontAlgn="ctr">
                        <a:lnSpc>
                          <a:spcPts val="1420"/>
                        </a:lnSpc>
                      </a:pPr>
                      <a:r>
                        <a:rPr lang="en-US" altLang="zh-CN" sz="1600" b="0" i="0">
                          <a:solidFill>
                            <a:srgbClr val="000000"/>
                          </a:solidFill>
                          <a:latin typeface="+mn-ea"/>
                        </a:rPr>
                        <a:t>21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map2</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-0.002565</a:t>
                      </a:r>
                    </a:p>
                  </a:txBody>
                  <a:tcPr marL="13017" marR="13017" marT="13017" marB="0" anchor="ctr">
                    <a:lnL>
                      <a:noFill/>
                    </a:lnL>
                    <a:lnR>
                      <a:noFill/>
                    </a:lnR>
                    <a:lnT>
                      <a:noFill/>
                    </a:lnT>
                    <a:lnB>
                      <a:noFill/>
                    </a:lnB>
                    <a:noFill/>
                  </a:tcPr>
                </a:tc>
                <a:extLst>
                  <a:ext uri="{0D108BD9-81ED-4DB2-BD59-A6C34878D82A}">
                    <a16:rowId xmlns:a16="http://schemas.microsoft.com/office/drawing/2014/main" val="10020"/>
                  </a:ext>
                </a:extLst>
              </a:tr>
              <a:tr h="244475">
                <a:tc>
                  <a:txBody>
                    <a:bodyPr/>
                    <a:lstStyle/>
                    <a:p>
                      <a:pPr indent="0" algn="ctr" fontAlgn="ctr">
                        <a:lnSpc>
                          <a:spcPts val="1420"/>
                        </a:lnSpc>
                      </a:pPr>
                      <a:r>
                        <a:rPr lang="en-US" altLang="zh-CN" sz="1600" b="0" i="0">
                          <a:solidFill>
                            <a:srgbClr val="000000"/>
                          </a:solidFill>
                          <a:latin typeface="+mn-ea"/>
                        </a:rPr>
                        <a:t>5</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aph1b</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-0.002018</a:t>
                      </a:r>
                    </a:p>
                  </a:txBody>
                  <a:tcPr marL="13017" marR="13017" marT="13017" marB="0" anchor="ctr">
                    <a:lnL>
                      <a:noFill/>
                    </a:lnL>
                    <a:lnR>
                      <a:noFill/>
                    </a:lnR>
                    <a:lnT>
                      <a:noFill/>
                    </a:lnT>
                    <a:lnB>
                      <a:noFill/>
                    </a:lnB>
                    <a:noFill/>
                  </a:tcPr>
                </a:tc>
                <a:extLst>
                  <a:ext uri="{0D108BD9-81ED-4DB2-BD59-A6C34878D82A}">
                    <a16:rowId xmlns:a16="http://schemas.microsoft.com/office/drawing/2014/main" val="10021"/>
                  </a:ext>
                </a:extLst>
              </a:tr>
              <a:tr h="244475">
                <a:tc>
                  <a:txBody>
                    <a:bodyPr/>
                    <a:lstStyle/>
                    <a:p>
                      <a:pPr indent="0" algn="ctr" fontAlgn="ctr">
                        <a:lnSpc>
                          <a:spcPts val="1420"/>
                        </a:lnSpc>
                      </a:pPr>
                      <a:r>
                        <a:rPr lang="en-US" altLang="zh-CN" sz="1600" b="0" i="0">
                          <a:solidFill>
                            <a:srgbClr val="000000"/>
                          </a:solidFill>
                          <a:latin typeface="+mn-ea"/>
                        </a:rPr>
                        <a:t>11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hsd17b4</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-0.001203</a:t>
                      </a:r>
                    </a:p>
                  </a:txBody>
                  <a:tcPr marL="13017" marR="13017" marT="13017" marB="0" anchor="ctr">
                    <a:lnL>
                      <a:noFill/>
                    </a:lnL>
                    <a:lnR>
                      <a:noFill/>
                    </a:lnR>
                    <a:lnT>
                      <a:noFill/>
                    </a:lnT>
                    <a:lnB>
                      <a:noFill/>
                    </a:lnB>
                    <a:noFill/>
                  </a:tcPr>
                </a:tc>
                <a:extLst>
                  <a:ext uri="{0D108BD9-81ED-4DB2-BD59-A6C34878D82A}">
                    <a16:rowId xmlns:a16="http://schemas.microsoft.com/office/drawing/2014/main" val="10022"/>
                  </a:ext>
                </a:extLst>
              </a:tr>
              <a:tr h="244475">
                <a:tc>
                  <a:txBody>
                    <a:bodyPr/>
                    <a:lstStyle/>
                    <a:p>
                      <a:pPr indent="0" algn="ctr" fontAlgn="ctr">
                        <a:lnSpc>
                          <a:spcPts val="1420"/>
                        </a:lnSpc>
                      </a:pPr>
                      <a:r>
                        <a:rPr lang="en-US" altLang="zh-CN" sz="1600" b="0" i="0">
                          <a:solidFill>
                            <a:srgbClr val="000000"/>
                          </a:solidFill>
                          <a:latin typeface="+mn-ea"/>
                        </a:rPr>
                        <a:t>15</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a:solidFill>
                            <a:srgbClr val="000000"/>
                          </a:solidFill>
                          <a:latin typeface="+mn-ea"/>
                        </a:rPr>
                        <a:t>tp53bp1</a:t>
                      </a:r>
                    </a:p>
                  </a:txBody>
                  <a:tcPr marL="13017" marR="13017" marT="13017" marB="0" anchor="ctr">
                    <a:lnL>
                      <a:noFill/>
                    </a:lnL>
                    <a:lnR>
                      <a:noFill/>
                    </a:lnR>
                    <a:lnT>
                      <a:noFill/>
                    </a:lnT>
                    <a:lnB>
                      <a:noFill/>
                    </a:lnB>
                    <a:noFill/>
                  </a:tcPr>
                </a:tc>
                <a:tc>
                  <a:txBody>
                    <a:bodyPr/>
                    <a:lstStyle/>
                    <a:p>
                      <a:pPr indent="0" algn="ctr" fontAlgn="ctr">
                        <a:lnSpc>
                          <a:spcPts val="1420"/>
                        </a:lnSpc>
                      </a:pPr>
                      <a:r>
                        <a:rPr lang="en-US" altLang="zh-CN" sz="1600" b="0" i="0" dirty="0">
                          <a:solidFill>
                            <a:srgbClr val="000000"/>
                          </a:solidFill>
                          <a:latin typeface="+mn-ea"/>
                        </a:rPr>
                        <a:t>0.000205</a:t>
                      </a:r>
                    </a:p>
                  </a:txBody>
                  <a:tcPr marL="13017" marR="13017" marT="13017" marB="0" anchor="ctr">
                    <a:lnL>
                      <a:noFill/>
                    </a:lnL>
                    <a:lnR>
                      <a:noFill/>
                    </a:lnR>
                    <a:lnT>
                      <a:noFill/>
                    </a:lnT>
                    <a:lnB>
                      <a:noFill/>
                    </a:lnB>
                    <a:noFill/>
                  </a:tcPr>
                </a:tc>
                <a:extLst>
                  <a:ext uri="{0D108BD9-81ED-4DB2-BD59-A6C34878D82A}">
                    <a16:rowId xmlns:a16="http://schemas.microsoft.com/office/drawing/2014/main" val="1002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Arial" panose="020B0604020202090204"/>
                <a:ea typeface="微软雅黑"/>
                <a:cs typeface="+mn-cs"/>
              </a:rPr>
              <a:t>LASSO</a:t>
            </a:r>
            <a:endParaRPr kumimoji="0" lang="zh-CN" altLang="en-US" sz="2400" b="1" i="0" u="none" strike="noStrike" kern="1200" cap="none" spc="0" normalizeH="0" baseline="0" noProof="0" dirty="0">
              <a:ln>
                <a:noFill/>
              </a:ln>
              <a:effectLst/>
              <a:uLnTx/>
              <a:uFillTx/>
              <a:latin typeface="Arial" panose="020B0604020202090204"/>
              <a:ea typeface="微软雅黑"/>
              <a:cs typeface="+mn-cs"/>
            </a:endParaRPr>
          </a:p>
        </p:txBody>
      </p:sp>
      <p:sp>
        <p:nvSpPr>
          <p:cNvPr id="3" name="文本框 2"/>
          <p:cNvSpPr txBox="1"/>
          <p:nvPr/>
        </p:nvSpPr>
        <p:spPr>
          <a:xfrm>
            <a:off x="345440" y="1762760"/>
            <a:ext cx="4083050" cy="4665345"/>
          </a:xfrm>
          <a:prstGeom prst="rect">
            <a:avLst/>
          </a:prstGeom>
          <a:noFill/>
        </p:spPr>
        <p:txBody>
          <a:bodyPr wrap="square">
            <a:noAutofit/>
          </a:bodyPr>
          <a:lstStyle/>
          <a:p>
            <a:pPr fontAlgn="auto">
              <a:lnSpc>
                <a:spcPct val="150000"/>
              </a:lnSpc>
            </a:pPr>
            <a:r>
              <a:rPr lang="zh-CN" altLang="en-US" b="0" i="0" dirty="0">
                <a:solidFill>
                  <a:srgbClr val="191B1F"/>
                </a:solidFill>
                <a:effectLst/>
                <a:latin typeface="+mn-ea"/>
                <a:cs typeface="+mn-ea"/>
              </a:rPr>
              <a:t>每条线代表一个变量的系数路径</a:t>
            </a:r>
          </a:p>
          <a:p>
            <a:pPr fontAlgn="auto">
              <a:lnSpc>
                <a:spcPct val="150000"/>
              </a:lnSpc>
            </a:pPr>
            <a:r>
              <a:rPr lang="zh-CN" altLang="en-US" b="0" i="0" dirty="0">
                <a:solidFill>
                  <a:srgbClr val="191B1F"/>
                </a:solidFill>
                <a:effectLst/>
                <a:latin typeface="+mn-ea"/>
                <a:cs typeface="+mn-ea"/>
              </a:rPr>
              <a:t>红线处对应最终选中的</a:t>
            </a:r>
            <a:r>
              <a:rPr lang="en-US" altLang="zh-CN" b="0" i="0" dirty="0">
                <a:solidFill>
                  <a:srgbClr val="191B1F"/>
                </a:solidFill>
                <a:effectLst/>
                <a:latin typeface="+mn-ea"/>
                <a:cs typeface="+mn-ea"/>
              </a:rPr>
              <a:t> 23 </a:t>
            </a:r>
            <a:r>
              <a:rPr lang="zh-CN" altLang="en-US" b="0" i="0" dirty="0">
                <a:solidFill>
                  <a:srgbClr val="191B1F"/>
                </a:solidFill>
                <a:effectLst/>
                <a:latin typeface="+mn-ea"/>
                <a:cs typeface="+mn-ea"/>
              </a:rPr>
              <a:t>个变量</a:t>
            </a:r>
          </a:p>
          <a:p>
            <a:pPr fontAlgn="auto">
              <a:lnSpc>
                <a:spcPct val="150000"/>
              </a:lnSpc>
            </a:pPr>
            <a:endParaRPr lang="zh-CN" altLang="en-US"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左侧（</a:t>
            </a:r>
            <a:r>
              <a:rPr lang="en-US" altLang="zh-CN" b="0" i="0" dirty="0">
                <a:solidFill>
                  <a:srgbClr val="191B1F"/>
                </a:solidFill>
                <a:effectLst/>
                <a:latin typeface="+mn-ea"/>
                <a:cs typeface="+mn-ea"/>
              </a:rPr>
              <a:t>λ </a:t>
            </a:r>
            <a:r>
              <a:rPr lang="zh-CN" altLang="en-US" b="0" i="0" dirty="0">
                <a:solidFill>
                  <a:srgbClr val="191B1F"/>
                </a:solidFill>
                <a:effectLst/>
                <a:latin typeface="+mn-ea"/>
                <a:cs typeface="+mn-ea"/>
              </a:rPr>
              <a:t>小）：</a:t>
            </a:r>
          </a:p>
          <a:p>
            <a:pPr fontAlgn="auto">
              <a:lnSpc>
                <a:spcPct val="150000"/>
              </a:lnSpc>
            </a:pPr>
            <a:r>
              <a:rPr lang="zh-CN" altLang="en-US" b="0" i="0" dirty="0">
                <a:solidFill>
                  <a:srgbClr val="191B1F"/>
                </a:solidFill>
                <a:effectLst/>
                <a:latin typeface="+mn-ea"/>
                <a:cs typeface="+mn-ea"/>
              </a:rPr>
              <a:t>模型复杂，所有变量有非零系数</a:t>
            </a:r>
          </a:p>
          <a:p>
            <a:pPr fontAlgn="auto">
              <a:lnSpc>
                <a:spcPct val="150000"/>
              </a:lnSpc>
            </a:pPr>
            <a:r>
              <a:rPr lang="zh-CN" altLang="en-US" b="0" i="0" dirty="0">
                <a:solidFill>
                  <a:srgbClr val="191B1F"/>
                </a:solidFill>
                <a:effectLst/>
                <a:latin typeface="+mn-ea"/>
                <a:cs typeface="+mn-ea"/>
              </a:rPr>
              <a:t>右侧（</a:t>
            </a:r>
            <a:r>
              <a:rPr lang="en-US" altLang="zh-CN" b="0" i="0" dirty="0">
                <a:solidFill>
                  <a:srgbClr val="191B1F"/>
                </a:solidFill>
                <a:effectLst/>
                <a:latin typeface="+mn-ea"/>
                <a:cs typeface="+mn-ea"/>
              </a:rPr>
              <a:t>λ </a:t>
            </a:r>
            <a:r>
              <a:rPr lang="zh-CN" altLang="en-US" b="0" i="0" dirty="0">
                <a:solidFill>
                  <a:srgbClr val="191B1F"/>
                </a:solidFill>
                <a:effectLst/>
                <a:latin typeface="+mn-ea"/>
                <a:cs typeface="+mn-ea"/>
              </a:rPr>
              <a:t>大）：</a:t>
            </a:r>
          </a:p>
          <a:p>
            <a:pPr fontAlgn="auto">
              <a:lnSpc>
                <a:spcPct val="150000"/>
              </a:lnSpc>
            </a:pPr>
            <a:r>
              <a:rPr lang="zh-CN" altLang="en-US" b="0" i="0" dirty="0">
                <a:solidFill>
                  <a:srgbClr val="191B1F"/>
                </a:solidFill>
                <a:effectLst/>
                <a:latin typeface="+mn-ea"/>
                <a:cs typeface="+mn-ea"/>
              </a:rPr>
              <a:t>模型稀疏，几乎所有系数被压缩至</a:t>
            </a:r>
            <a:r>
              <a:rPr lang="en-US" altLang="zh-CN" b="0" i="0" dirty="0">
                <a:solidFill>
                  <a:srgbClr val="191B1F"/>
                </a:solidFill>
                <a:effectLst/>
                <a:latin typeface="+mn-ea"/>
                <a:cs typeface="+mn-ea"/>
              </a:rPr>
              <a:t> 0</a:t>
            </a:r>
            <a:endParaRPr lang="zh-CN" altLang="en-US"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红线处（</a:t>
            </a:r>
            <a:r>
              <a:rPr lang="en-US" altLang="zh-CN" b="0" i="0" dirty="0">
                <a:solidFill>
                  <a:srgbClr val="191B1F"/>
                </a:solidFill>
                <a:effectLst/>
                <a:latin typeface="+mn-ea"/>
                <a:cs typeface="+mn-ea"/>
              </a:rPr>
              <a:t>λ=0.0083</a:t>
            </a:r>
            <a:r>
              <a:rPr lang="zh-CN" altLang="en-US" b="0" i="0" dirty="0">
                <a:solidFill>
                  <a:srgbClr val="191B1F"/>
                </a:solidFill>
                <a:effectLst/>
                <a:latin typeface="+mn-ea"/>
                <a:cs typeface="+mn-ea"/>
              </a:rPr>
              <a:t>）：</a:t>
            </a:r>
          </a:p>
          <a:p>
            <a:pPr fontAlgn="auto">
              <a:lnSpc>
                <a:spcPct val="150000"/>
              </a:lnSpc>
            </a:pPr>
            <a:r>
              <a:rPr lang="zh-CN" altLang="en-US" b="0" i="0" dirty="0">
                <a:solidFill>
                  <a:srgbClr val="191B1F"/>
                </a:solidFill>
                <a:effectLst/>
                <a:latin typeface="+mn-ea"/>
                <a:cs typeface="+mn-ea"/>
              </a:rPr>
              <a:t>最优平衡点，保留</a:t>
            </a:r>
            <a:r>
              <a:rPr lang="en-US" altLang="zh-CN" b="0" i="0" dirty="0">
                <a:solidFill>
                  <a:srgbClr val="191B1F"/>
                </a:solidFill>
                <a:effectLst/>
                <a:latin typeface="+mn-ea"/>
                <a:cs typeface="+mn-ea"/>
              </a:rPr>
              <a:t>23</a:t>
            </a:r>
            <a:r>
              <a:rPr lang="zh-CN" altLang="en-US" b="0" i="0" dirty="0">
                <a:solidFill>
                  <a:srgbClr val="191B1F"/>
                </a:solidFill>
                <a:effectLst/>
                <a:latin typeface="+mn-ea"/>
                <a:cs typeface="+mn-ea"/>
              </a:rPr>
              <a:t>个信号最强变量</a:t>
            </a:r>
          </a:p>
          <a:p>
            <a:pPr fontAlgn="auto">
              <a:lnSpc>
                <a:spcPct val="150000"/>
              </a:lnSpc>
            </a:pPr>
            <a:endParaRPr lang="zh-CN" altLang="en-US" b="0" i="0" dirty="0">
              <a:solidFill>
                <a:srgbClr val="191B1F"/>
              </a:solidFill>
              <a:effectLst/>
              <a:latin typeface="+mn-ea"/>
              <a:cs typeface="+mn-ea"/>
            </a:endParaRPr>
          </a:p>
        </p:txBody>
      </p:sp>
      <p:pic>
        <p:nvPicPr>
          <p:cNvPr id="6" name="图片 5"/>
          <p:cNvPicPr/>
          <p:nvPr/>
        </p:nvPicPr>
        <p:blipFill>
          <a:blip r:embed="rId3"/>
          <a:stretch>
            <a:fillRect/>
          </a:stretch>
        </p:blipFill>
        <p:spPr>
          <a:xfrm>
            <a:off x="4600575" y="1011555"/>
            <a:ext cx="7148830" cy="55486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强影响点检测</a:t>
            </a:r>
          </a:p>
        </p:txBody>
      </p:sp>
      <p:sp>
        <p:nvSpPr>
          <p:cNvPr id="3" name="文本框 2"/>
          <p:cNvSpPr txBox="1"/>
          <p:nvPr/>
        </p:nvSpPr>
        <p:spPr>
          <a:xfrm>
            <a:off x="345440" y="1591310"/>
            <a:ext cx="4083050" cy="4665345"/>
          </a:xfrm>
          <a:prstGeom prst="rect">
            <a:avLst/>
          </a:prstGeom>
          <a:noFill/>
        </p:spPr>
        <p:txBody>
          <a:bodyPr wrap="square">
            <a:noAutofit/>
          </a:bodyPr>
          <a:lstStyle/>
          <a:p>
            <a:pPr fontAlgn="auto">
              <a:lnSpc>
                <a:spcPct val="150000"/>
              </a:lnSpc>
            </a:pPr>
            <a:r>
              <a:rPr lang="zh-CN" altLang="en-US" b="0" i="0" dirty="0">
                <a:solidFill>
                  <a:srgbClr val="191B1F"/>
                </a:solidFill>
                <a:effectLst/>
                <a:latin typeface="+mn-ea"/>
                <a:cs typeface="+mn-ea"/>
              </a:rPr>
              <a:t>在初步拟合</a:t>
            </a:r>
            <a:r>
              <a:rPr lang="en-US" altLang="zh-CN" b="0" i="0" dirty="0">
                <a:solidFill>
                  <a:srgbClr val="191B1F"/>
                </a:solidFill>
                <a:effectLst/>
                <a:latin typeface="+mn-ea"/>
                <a:cs typeface="+mn-ea"/>
              </a:rPr>
              <a:t> OLS </a:t>
            </a:r>
            <a:r>
              <a:rPr lang="zh-CN" altLang="en-US" b="0" i="0" dirty="0">
                <a:solidFill>
                  <a:srgbClr val="191B1F"/>
                </a:solidFill>
                <a:effectLst/>
                <a:latin typeface="+mn-ea"/>
                <a:cs typeface="+mn-ea"/>
              </a:rPr>
              <a:t>后，进行一系列诊断</a:t>
            </a:r>
          </a:p>
          <a:p>
            <a:pPr fontAlgn="auto">
              <a:lnSpc>
                <a:spcPct val="150000"/>
              </a:lnSpc>
            </a:pPr>
            <a:endParaRPr lang="zh-CN" altLang="en-US" b="0" i="0" dirty="0">
              <a:solidFill>
                <a:srgbClr val="191B1F"/>
              </a:solidFill>
              <a:effectLst/>
              <a:latin typeface="+mn-ea"/>
              <a:cs typeface="+mn-ea"/>
            </a:endParaRPr>
          </a:p>
          <a:p>
            <a:pPr fontAlgn="auto">
              <a:lnSpc>
                <a:spcPct val="150000"/>
              </a:lnSpc>
            </a:pPr>
            <a:r>
              <a:rPr lang="en-US" altLang="zh-CN" b="0" i="0" dirty="0">
                <a:solidFill>
                  <a:srgbClr val="191B1F"/>
                </a:solidFill>
                <a:effectLst/>
                <a:latin typeface="+mn-ea"/>
                <a:cs typeface="+mn-ea"/>
              </a:rPr>
              <a:t>Cook’s Distance：</a:t>
            </a:r>
          </a:p>
          <a:p>
            <a:pPr fontAlgn="auto">
              <a:lnSpc>
                <a:spcPct val="150000"/>
              </a:lnSpc>
            </a:pPr>
            <a:endParaRPr lang="en-US" altLang="zh-CN" b="0" i="0" dirty="0">
              <a:solidFill>
                <a:srgbClr val="191B1F"/>
              </a:solidFill>
              <a:effectLst/>
              <a:latin typeface="+mn-ea"/>
              <a:cs typeface="+mn-ea"/>
            </a:endParaRPr>
          </a:p>
          <a:p>
            <a:pPr fontAlgn="auto">
              <a:lnSpc>
                <a:spcPct val="150000"/>
              </a:lnSpc>
            </a:pPr>
            <a:endParaRPr lang="en-US" altLang="zh-CN"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强影响点</a:t>
            </a:r>
            <a:r>
              <a:rPr lang="en-US" altLang="zh-CN" b="0" i="0" dirty="0">
                <a:solidFill>
                  <a:srgbClr val="191B1F"/>
                </a:solidFill>
                <a:effectLst/>
                <a:latin typeface="+mn-ea"/>
                <a:cs typeface="+mn-ea"/>
              </a:rPr>
              <a:t>：</a:t>
            </a:r>
          </a:p>
          <a:p>
            <a:pPr fontAlgn="auto">
              <a:lnSpc>
                <a:spcPct val="150000"/>
              </a:lnSpc>
            </a:pPr>
            <a:endParaRPr lang="en-US" altLang="zh-CN" b="0" i="0" dirty="0">
              <a:solidFill>
                <a:srgbClr val="191B1F"/>
              </a:solidFill>
              <a:effectLst/>
              <a:latin typeface="+mn-ea"/>
              <a:cs typeface="+mn-ea"/>
            </a:endParaRPr>
          </a:p>
          <a:p>
            <a:pPr fontAlgn="auto">
              <a:lnSpc>
                <a:spcPct val="150000"/>
              </a:lnSpc>
            </a:pPr>
            <a:endParaRPr lang="en-US" altLang="zh-CN" b="0" i="0" dirty="0">
              <a:solidFill>
                <a:srgbClr val="191B1F"/>
              </a:solidFill>
              <a:effectLst/>
              <a:latin typeface="+mn-ea"/>
              <a:cs typeface="+mn-ea"/>
            </a:endParaRPr>
          </a:p>
          <a:p>
            <a:pPr fontAlgn="auto">
              <a:lnSpc>
                <a:spcPct val="150000"/>
              </a:lnSpc>
            </a:pPr>
            <a:r>
              <a:rPr lang="zh-CN" altLang="en-US" b="0" i="0" dirty="0">
                <a:solidFill>
                  <a:srgbClr val="191B1F"/>
                </a:solidFill>
                <a:effectLst/>
                <a:latin typeface="+mn-ea"/>
                <a:cs typeface="+mn-ea"/>
              </a:rPr>
              <a:t>共识别并删除</a:t>
            </a:r>
            <a:r>
              <a:rPr lang="en-US" altLang="zh-CN" b="0" i="0" dirty="0">
                <a:solidFill>
                  <a:srgbClr val="191B1F"/>
                </a:solidFill>
                <a:effectLst/>
                <a:latin typeface="+mn-ea"/>
                <a:cs typeface="+mn-ea"/>
              </a:rPr>
              <a:t>  </a:t>
            </a:r>
            <a:r>
              <a:rPr lang="en-US" altLang="zh-CN" sz="2000" b="1" i="0" dirty="0">
                <a:solidFill>
                  <a:srgbClr val="191B1F"/>
                </a:solidFill>
                <a:effectLst/>
                <a:latin typeface="+mn-ea"/>
                <a:cs typeface="+mn-ea"/>
              </a:rPr>
              <a:t>87</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个强影响点</a:t>
            </a:r>
          </a:p>
          <a:p>
            <a:pPr fontAlgn="auto">
              <a:lnSpc>
                <a:spcPct val="150000"/>
              </a:lnSpc>
            </a:pPr>
            <a:endParaRPr lang="en-US" altLang="zh-CN" b="0" i="0" dirty="0">
              <a:solidFill>
                <a:srgbClr val="191B1F"/>
              </a:solidFill>
              <a:effectLst/>
              <a:latin typeface="+mn-ea"/>
              <a:cs typeface="+mn-ea"/>
            </a:endParaRPr>
          </a:p>
          <a:p>
            <a:pPr fontAlgn="auto">
              <a:lnSpc>
                <a:spcPct val="150000"/>
              </a:lnSpc>
            </a:pPr>
            <a:endParaRPr lang="zh-CN" altLang="en-US" b="0" i="0" dirty="0">
              <a:solidFill>
                <a:srgbClr val="191B1F"/>
              </a:solidFill>
              <a:effectLst/>
              <a:latin typeface="+mn-ea"/>
              <a:cs typeface="+mn-ea"/>
            </a:endParaRPr>
          </a:p>
        </p:txBody>
      </p:sp>
      <p:pic>
        <p:nvPicPr>
          <p:cNvPr id="4" name="图片 3"/>
          <p:cNvPicPr/>
          <p:nvPr/>
        </p:nvPicPr>
        <p:blipFill>
          <a:blip r:embed="rId3"/>
          <a:stretch>
            <a:fillRect/>
          </a:stretch>
        </p:blipFill>
        <p:spPr>
          <a:xfrm>
            <a:off x="4816475" y="1471930"/>
            <a:ext cx="6932930" cy="4387215"/>
          </a:xfrm>
          <a:prstGeom prst="rect">
            <a:avLst/>
          </a:prstGeom>
        </p:spPr>
      </p:pic>
      <p:sp>
        <p:nvSpPr>
          <p:cNvPr id="5" name="文本框 4"/>
          <p:cNvSpPr txBox="1"/>
          <p:nvPr/>
        </p:nvSpPr>
        <p:spPr>
          <a:xfrm>
            <a:off x="5549265" y="5859145"/>
            <a:ext cx="6200140" cy="337185"/>
          </a:xfrm>
          <a:prstGeom prst="rect">
            <a:avLst/>
          </a:prstGeom>
        </p:spPr>
        <p:txBody>
          <a:bodyPr wrap="square">
            <a:spAutoFit/>
          </a:bodyPr>
          <a:lstStyle/>
          <a:p>
            <a:pPr marL="0" indent="0">
              <a:spcBef>
                <a:spcPct val="0"/>
              </a:spcBef>
              <a:spcAft>
                <a:spcPct val="0"/>
              </a:spcAft>
            </a:pPr>
            <a:r>
              <a:rPr lang="zh-CN" altLang="en-US" sz="1600" b="0" dirty="0">
                <a:solidFill>
                  <a:srgbClr val="191B1F"/>
                </a:solidFill>
                <a:effectLst/>
                <a:latin typeface="+mn-ea"/>
                <a:cs typeface="+mn-ea"/>
              </a:rPr>
              <a:t>注</a:t>
            </a:r>
            <a:r>
              <a:rPr lang="en-US" altLang="zh-CN" sz="1600" b="0" dirty="0">
                <a:solidFill>
                  <a:srgbClr val="191B1F"/>
                </a:solidFill>
                <a:effectLst/>
                <a:latin typeface="+mn-ea"/>
                <a:cs typeface="+mn-ea"/>
              </a:rPr>
              <a:t>：</a:t>
            </a:r>
            <a:r>
              <a:rPr lang="zh-CN" altLang="en-US" sz="1600" b="0" dirty="0">
                <a:solidFill>
                  <a:srgbClr val="191B1F"/>
                </a:solidFill>
                <a:effectLst/>
                <a:latin typeface="+mn-ea"/>
                <a:cs typeface="+mn-ea"/>
              </a:rPr>
              <a:t>强影响点可能为真实极端病例，实际中需结合临床判断</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9080B5-97CC-B139-7FE6-1D7E81625378}"/>
                  </a:ext>
                </a:extLst>
              </p:cNvPr>
              <p:cNvSpPr txBox="1"/>
              <p:nvPr/>
            </p:nvSpPr>
            <p:spPr>
              <a:xfrm>
                <a:off x="765108" y="2838692"/>
                <a:ext cx="3427711" cy="728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𝑒</m:t>
                              </m:r>
                            </m:e>
                            <m:sub>
                              <m:r>
                                <a:rPr lang="en-US" altLang="zh-CN" b="0" i="1" smtClean="0">
                                  <a:solidFill>
                                    <a:schemeClr val="tx1"/>
                                  </a:solidFill>
                                  <a:latin typeface="Cambria Math" panose="02040503050406030204" pitchFamily="18" charset="0"/>
                                </a:rPr>
                                <m:t>𝑖</m:t>
                              </m:r>
                            </m:sub>
                            <m:sup>
                              <m:r>
                                <a:rPr lang="en-US" altLang="zh-CN" b="0" i="1" smtClean="0">
                                  <a:solidFill>
                                    <a:schemeClr val="tx1"/>
                                  </a:solidFill>
                                  <a:latin typeface="Cambria Math" panose="02040503050406030204" pitchFamily="18" charset="0"/>
                                </a:rPr>
                                <m:t>2</m:t>
                              </m:r>
                            </m:sup>
                          </m:sSubSup>
                        </m:num>
                        <m:den>
                          <m:r>
                            <a:rPr lang="zh-CN" altLang="en-US" i="1">
                              <a:latin typeface="Cambria Math" panose="02040503050406030204" pitchFamily="18" charset="0"/>
                            </a:rPr>
                            <m:t>𝑀𝑆𝐸</m:t>
                          </m:r>
                          <m:d>
                            <m:dPr>
                              <m:ctrlPr>
                                <a:rPr lang="zh-CN" altLang="en-US" i="1">
                                  <a:latin typeface="Cambria Math" panose="02040503050406030204" pitchFamily="18" charset="0"/>
                                </a:rPr>
                              </m:ctrlPr>
                            </m:dPr>
                            <m:e>
                              <m:r>
                                <a:rPr lang="zh-CN" altLang="en-US">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𝑖𝑖</m:t>
                                  </m:r>
                                </m:sub>
                              </m:sSub>
                            </m:e>
                          </m:d>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𝑖𝑖</m:t>
                              </m:r>
                            </m:sub>
                          </m:sSub>
                        </m:num>
                        <m:den>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𝑖𝑖</m:t>
                                  </m:r>
                                </m:sub>
                              </m:sSub>
                            </m:e>
                          </m:d>
                        </m:den>
                      </m:f>
                    </m:oMath>
                  </m:oMathPara>
                </a14:m>
                <a:endParaRPr lang="zh-CN" altLang="en-US" dirty="0"/>
              </a:p>
            </p:txBody>
          </p:sp>
        </mc:Choice>
        <mc:Fallback xmlns="">
          <p:sp>
            <p:nvSpPr>
              <p:cNvPr id="7" name="文本框 6">
                <a:extLst>
                  <a:ext uri="{FF2B5EF4-FFF2-40B4-BE49-F238E27FC236}">
                    <a16:creationId xmlns:a16="http://schemas.microsoft.com/office/drawing/2014/main" id="{2F9080B5-97CC-B139-7FE6-1D7E81625378}"/>
                  </a:ext>
                </a:extLst>
              </p:cNvPr>
              <p:cNvSpPr txBox="1">
                <a:spLocks noRot="1" noChangeAspect="1" noMove="1" noResize="1" noEditPoints="1" noAdjustHandles="1" noChangeArrowheads="1" noChangeShapeType="1" noTextEdit="1"/>
              </p:cNvSpPr>
              <p:nvPr/>
            </p:nvSpPr>
            <p:spPr>
              <a:xfrm>
                <a:off x="765108" y="2838692"/>
                <a:ext cx="3427711" cy="7287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BAAF99-5F83-261C-3E27-AEA5097A8D78}"/>
                  </a:ext>
                </a:extLst>
              </p:cNvPr>
              <p:cNvSpPr txBox="1"/>
              <p:nvPr/>
            </p:nvSpPr>
            <p:spPr>
              <a:xfrm>
                <a:off x="442595" y="4208928"/>
                <a:ext cx="1607197" cy="6117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𝑖</m:t>
                          </m:r>
                        </m:sub>
                      </m:sSub>
                      <m:r>
                        <a:rPr lang="zh-CN" altLang="en-US" i="0">
                          <a:latin typeface="Cambria Math" panose="02040503050406030204" pitchFamily="18" charset="0"/>
                        </a:rPr>
                        <m:t>&gt;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4</m:t>
                          </m:r>
                        </m:num>
                        <m:den>
                          <m:r>
                            <a:rPr lang="zh-CN" altLang="en-US" i="1">
                              <a:latin typeface="Cambria Math" panose="02040503050406030204" pitchFamily="18" charset="0"/>
                            </a:rPr>
                            <m:t>𝑛</m:t>
                          </m:r>
                        </m:den>
                      </m:f>
                    </m:oMath>
                  </m:oMathPara>
                </a14:m>
                <a:endParaRPr lang="zh-CN" altLang="en-US" dirty="0"/>
              </a:p>
            </p:txBody>
          </p:sp>
        </mc:Choice>
        <mc:Fallback xmlns="">
          <p:sp>
            <p:nvSpPr>
              <p:cNvPr id="9" name="文本框 8">
                <a:extLst>
                  <a:ext uri="{FF2B5EF4-FFF2-40B4-BE49-F238E27FC236}">
                    <a16:creationId xmlns:a16="http://schemas.microsoft.com/office/drawing/2014/main" id="{F5BAAF99-5F83-261C-3E27-AEA5097A8D78}"/>
                  </a:ext>
                </a:extLst>
              </p:cNvPr>
              <p:cNvSpPr txBox="1">
                <a:spLocks noRot="1" noChangeAspect="1" noMove="1" noResize="1" noEditPoints="1" noAdjustHandles="1" noChangeArrowheads="1" noChangeShapeType="1" noTextEdit="1"/>
              </p:cNvSpPr>
              <p:nvPr/>
            </p:nvSpPr>
            <p:spPr>
              <a:xfrm>
                <a:off x="442595" y="4208928"/>
                <a:ext cx="1607197" cy="611706"/>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F71947B-E084-4088-F279-D5F6C586720A}"/>
              </a:ext>
            </a:extLst>
          </p:cNvPr>
          <p:cNvSpPr txBox="1"/>
          <p:nvPr/>
        </p:nvSpPr>
        <p:spPr>
          <a:xfrm>
            <a:off x="1832741" y="4330115"/>
            <a:ext cx="2827292" cy="369332"/>
          </a:xfrm>
          <a:prstGeom prst="rect">
            <a:avLst/>
          </a:prstGeom>
          <a:noFill/>
        </p:spPr>
        <p:txBody>
          <a:bodyPr wrap="square">
            <a:spAutoFit/>
          </a:bodyPr>
          <a:lstStyle/>
          <a:p>
            <a:pPr algn="just"/>
            <a:r>
              <a:rPr lang="en-US" altLang="zh-CN" dirty="0">
                <a:solidFill>
                  <a:srgbClr val="191B1F"/>
                </a:solidFill>
                <a:latin typeface="+mn-ea"/>
                <a:cs typeface="+mn-ea"/>
              </a:rPr>
              <a:t>n=1507 ⇒ </a:t>
            </a:r>
            <a:r>
              <a:rPr lang="zh-CN" altLang="zh-CN" dirty="0">
                <a:solidFill>
                  <a:srgbClr val="191B1F"/>
                </a:solidFill>
                <a:latin typeface="+mn-ea"/>
                <a:cs typeface="+mn-ea"/>
              </a:rPr>
              <a:t>阈值</a:t>
            </a:r>
            <a:r>
              <a:rPr lang="en-US" altLang="zh-CN" dirty="0">
                <a:solidFill>
                  <a:srgbClr val="191B1F"/>
                </a:solidFill>
                <a:latin typeface="+mn-ea"/>
                <a:cs typeface="+mn-ea"/>
              </a:rPr>
              <a:t>=0.0027</a:t>
            </a:r>
            <a:endParaRPr lang="zh-CN" altLang="zh-CN" dirty="0">
              <a:solidFill>
                <a:srgbClr val="191B1F"/>
              </a:solidFill>
              <a:latin typeface="+mn-ea"/>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11213465"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异方差性检验</a:t>
            </a:r>
            <a:r>
              <a:rPr kumimoji="0" lang="en-US" altLang="zh-CN" sz="2400" b="1" i="0" u="none" strike="noStrike" kern="1200" cap="none" spc="0" normalizeH="0" baseline="0" noProof="0" dirty="0">
                <a:ln>
                  <a:noFill/>
                </a:ln>
                <a:effectLst/>
                <a:uLnTx/>
                <a:uFillTx/>
                <a:latin typeface="Arial" panose="020B0604020202090204"/>
                <a:ea typeface="微软雅黑"/>
                <a:cs typeface="+mn-cs"/>
              </a:rPr>
              <a:t>                                                   </a:t>
            </a:r>
            <a:r>
              <a:rPr kumimoji="0" lang="zh-CN" altLang="en-US" sz="2400" b="1" i="0" u="none" strike="noStrike" kern="1200" cap="none" spc="0" normalizeH="0" baseline="0" noProof="0" dirty="0">
                <a:ln>
                  <a:noFill/>
                </a:ln>
                <a:effectLst/>
                <a:uLnTx/>
                <a:uFillTx/>
                <a:latin typeface="Arial" panose="020B0604020202090204"/>
                <a:ea typeface="微软雅黑"/>
                <a:cs typeface="+mn-cs"/>
              </a:rPr>
              <a:t>共线性检验</a:t>
            </a:r>
          </a:p>
        </p:txBody>
      </p:sp>
      <p:pic>
        <p:nvPicPr>
          <p:cNvPr id="5" name="图片 4"/>
          <p:cNvPicPr/>
          <p:nvPr/>
        </p:nvPicPr>
        <p:blipFill>
          <a:blip r:embed="rId4"/>
          <a:stretch>
            <a:fillRect/>
          </a:stretch>
        </p:blipFill>
        <p:spPr>
          <a:xfrm>
            <a:off x="443230" y="1626870"/>
            <a:ext cx="5106670" cy="3958590"/>
          </a:xfrm>
          <a:prstGeom prst="rect">
            <a:avLst/>
          </a:prstGeom>
        </p:spPr>
      </p:pic>
      <p:sp>
        <p:nvSpPr>
          <p:cNvPr id="6" name="文本框 5"/>
          <p:cNvSpPr txBox="1"/>
          <p:nvPr/>
        </p:nvSpPr>
        <p:spPr>
          <a:xfrm>
            <a:off x="1310005" y="5706110"/>
            <a:ext cx="4239895" cy="918210"/>
          </a:xfrm>
          <a:prstGeom prst="rect">
            <a:avLst/>
          </a:prstGeom>
          <a:noFill/>
        </p:spPr>
        <p:txBody>
          <a:bodyPr wrap="square">
            <a:noAutofit/>
          </a:bodyPr>
          <a:lstStyle/>
          <a:p>
            <a:pPr fontAlgn="auto">
              <a:lnSpc>
                <a:spcPct val="150000"/>
              </a:lnSpc>
            </a:pPr>
            <a:r>
              <a:rPr lang="zh-CN" altLang="en-US" b="0" i="0" dirty="0">
                <a:solidFill>
                  <a:srgbClr val="191B1F"/>
                </a:solidFill>
                <a:effectLst/>
                <a:latin typeface="+mn-ea"/>
                <a:cs typeface="+mn-ea"/>
              </a:rPr>
              <a:t>无漏斗形等模式</a:t>
            </a:r>
            <a:r>
              <a:rPr lang="en-US" altLang="zh-CN" b="0" i="0" dirty="0">
                <a:solidFill>
                  <a:srgbClr val="191B1F"/>
                </a:solidFill>
                <a:effectLst/>
                <a:latin typeface="+mn-ea"/>
                <a:cs typeface="+mn-ea"/>
              </a:rPr>
              <a:t>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满足同方差</a:t>
            </a:r>
          </a:p>
          <a:p>
            <a:pPr fontAlgn="auto">
              <a:lnSpc>
                <a:spcPct val="150000"/>
              </a:lnSpc>
            </a:pPr>
            <a:endParaRPr lang="zh-CN" altLang="en-US" b="0" i="0" dirty="0">
              <a:solidFill>
                <a:srgbClr val="191B1F"/>
              </a:solidFill>
              <a:effectLst/>
              <a:latin typeface="+mn-ea"/>
              <a:cs typeface="+mn-ea"/>
            </a:endParaRPr>
          </a:p>
          <a:p>
            <a:pPr fontAlgn="auto">
              <a:lnSpc>
                <a:spcPct val="150000"/>
              </a:lnSpc>
            </a:pPr>
            <a:endParaRPr lang="zh-CN" altLang="en-US" b="0" i="0" dirty="0">
              <a:solidFill>
                <a:srgbClr val="191B1F"/>
              </a:solidFill>
              <a:effectLst/>
              <a:latin typeface="+mn-ea"/>
              <a:cs typeface="+mn-ea"/>
            </a:endParaRPr>
          </a:p>
        </p:txBody>
      </p:sp>
      <p:sp>
        <p:nvSpPr>
          <p:cNvPr id="7" name="文本框 6"/>
          <p:cNvSpPr txBox="1"/>
          <p:nvPr/>
        </p:nvSpPr>
        <p:spPr>
          <a:xfrm>
            <a:off x="7084695" y="5706110"/>
            <a:ext cx="4239895" cy="918210"/>
          </a:xfrm>
          <a:prstGeom prst="rect">
            <a:avLst/>
          </a:prstGeom>
          <a:noFill/>
        </p:spPr>
        <p:txBody>
          <a:bodyPr wrap="square">
            <a:noAutofit/>
          </a:bodyPr>
          <a:lstStyle/>
          <a:p>
            <a:pPr fontAlgn="auto">
              <a:lnSpc>
                <a:spcPct val="150000"/>
              </a:lnSpc>
            </a:pPr>
            <a:r>
              <a:rPr lang="zh-CN" altLang="en-US" b="0" i="0" dirty="0">
                <a:solidFill>
                  <a:srgbClr val="191B1F"/>
                </a:solidFill>
                <a:effectLst/>
                <a:latin typeface="+mn-ea"/>
                <a:cs typeface="+mn-ea"/>
              </a:rPr>
              <a:t>所有</a:t>
            </a:r>
            <a:r>
              <a:rPr lang="en-US" altLang="zh-CN" b="0" i="0" dirty="0">
                <a:solidFill>
                  <a:srgbClr val="191B1F"/>
                </a:solidFill>
                <a:effectLst/>
                <a:latin typeface="+mn-ea"/>
                <a:cs typeface="+mn-ea"/>
              </a:rPr>
              <a:t> VIF &lt; 5 </a:t>
            </a:r>
            <a:r>
              <a:rPr lang="en-US" altLang="en-US" b="0" i="0" dirty="0">
                <a:solidFill>
                  <a:srgbClr val="191B1F"/>
                </a:solidFill>
                <a:effectLst/>
                <a:latin typeface="+mn-ea"/>
                <a:cs typeface="+mn-ea"/>
              </a:rPr>
              <a:t>→</a:t>
            </a:r>
            <a:r>
              <a:rPr lang="en-US" altLang="zh-CN" b="0" i="0" dirty="0">
                <a:solidFill>
                  <a:srgbClr val="191B1F"/>
                </a:solidFill>
                <a:effectLst/>
                <a:latin typeface="+mn-ea"/>
                <a:cs typeface="+mn-ea"/>
              </a:rPr>
              <a:t> </a:t>
            </a:r>
            <a:r>
              <a:rPr lang="zh-CN" altLang="en-US" b="0" i="0" dirty="0">
                <a:solidFill>
                  <a:srgbClr val="191B1F"/>
                </a:solidFill>
                <a:effectLst/>
                <a:latin typeface="+mn-ea"/>
                <a:cs typeface="+mn-ea"/>
              </a:rPr>
              <a:t>无严重共线性</a:t>
            </a:r>
          </a:p>
          <a:p>
            <a:pPr fontAlgn="auto">
              <a:lnSpc>
                <a:spcPct val="150000"/>
              </a:lnSpc>
            </a:pPr>
            <a:endParaRPr lang="zh-CN" altLang="en-US" b="0" i="0" dirty="0">
              <a:solidFill>
                <a:srgbClr val="191B1F"/>
              </a:solidFill>
              <a:effectLst/>
              <a:latin typeface="+mn-ea"/>
              <a:cs typeface="+mn-ea"/>
            </a:endParaRPr>
          </a:p>
          <a:p>
            <a:pPr fontAlgn="auto">
              <a:lnSpc>
                <a:spcPct val="150000"/>
              </a:lnSpc>
            </a:pPr>
            <a:endParaRPr lang="zh-CN" altLang="en-US" b="0" i="0" dirty="0">
              <a:solidFill>
                <a:srgbClr val="191B1F"/>
              </a:solidFill>
              <a:effectLst/>
              <a:latin typeface="+mn-ea"/>
              <a:cs typeface="+mn-ea"/>
            </a:endParaRPr>
          </a:p>
        </p:txBody>
      </p:sp>
      <p:graphicFrame>
        <p:nvGraphicFramePr>
          <p:cNvPr id="8" name="表格 7"/>
          <p:cNvGraphicFramePr/>
          <p:nvPr>
            <p:custDataLst>
              <p:tags r:id="rId1"/>
            </p:custDataLst>
          </p:nvPr>
        </p:nvGraphicFramePr>
        <p:xfrm>
          <a:off x="6338570" y="1626870"/>
          <a:ext cx="5410835" cy="3824280"/>
        </p:xfrm>
        <a:graphic>
          <a:graphicData uri="http://schemas.openxmlformats.org/drawingml/2006/table">
            <a:tbl>
              <a:tblPr/>
              <a:tblGrid>
                <a:gridCol w="1327785">
                  <a:extLst>
                    <a:ext uri="{9D8B030D-6E8A-4147-A177-3AD203B41FA5}">
                      <a16:colId xmlns:a16="http://schemas.microsoft.com/office/drawing/2014/main" val="20000"/>
                    </a:ext>
                  </a:extLst>
                </a:gridCol>
                <a:gridCol w="996315">
                  <a:extLst>
                    <a:ext uri="{9D8B030D-6E8A-4147-A177-3AD203B41FA5}">
                      <a16:colId xmlns:a16="http://schemas.microsoft.com/office/drawing/2014/main" val="20001"/>
                    </a:ext>
                  </a:extLst>
                </a:gridCol>
                <a:gridCol w="2049145">
                  <a:extLst>
                    <a:ext uri="{9D8B030D-6E8A-4147-A177-3AD203B41FA5}">
                      <a16:colId xmlns:a16="http://schemas.microsoft.com/office/drawing/2014/main" val="20002"/>
                    </a:ext>
                  </a:extLst>
                </a:gridCol>
                <a:gridCol w="1037590">
                  <a:extLst>
                    <a:ext uri="{9D8B030D-6E8A-4147-A177-3AD203B41FA5}">
                      <a16:colId xmlns:a16="http://schemas.microsoft.com/office/drawing/2014/main" val="20003"/>
                    </a:ext>
                  </a:extLst>
                </a:gridCol>
              </a:tblGrid>
              <a:tr h="216535">
                <a:tc>
                  <a:txBody>
                    <a:bodyPr/>
                    <a:lstStyle/>
                    <a:p>
                      <a:pPr indent="0" algn="ctr" fontAlgn="ctr">
                        <a:lnSpc>
                          <a:spcPts val="1920"/>
                        </a:lnSpc>
                        <a:buClrTx/>
                        <a:buSzTx/>
                        <a:buFontTx/>
                      </a:pPr>
                      <a:r>
                        <a:rPr lang="en-US" altLang="zh-CN" sz="1600" b="0" i="0">
                          <a:solidFill>
                            <a:srgbClr val="000000"/>
                          </a:solidFill>
                          <a:latin typeface="+mn-ea"/>
                        </a:rPr>
                        <a:t>变量</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VIF</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变量</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VIF</a:t>
                      </a:r>
                    </a:p>
                  </a:txBody>
                  <a:tcPr marL="13017" marR="13017" marT="13017" marB="0" anchor="ctr">
                    <a:lnL>
                      <a:noFill/>
                    </a:lnL>
                    <a:lnR>
                      <a:noFill/>
                    </a:lnR>
                    <a:lnT>
                      <a:noFill/>
                    </a:lnT>
                    <a:lnB>
                      <a:noFill/>
                    </a:lnB>
                    <a:noFill/>
                  </a:tcPr>
                </a:tc>
                <a:extLst>
                  <a:ext uri="{0D108BD9-81ED-4DB2-BD59-A6C34878D82A}">
                    <a16:rowId xmlns:a16="http://schemas.microsoft.com/office/drawing/2014/main" val="10000"/>
                  </a:ext>
                </a:extLst>
              </a:tr>
              <a:tr h="216535">
                <a:tc>
                  <a:txBody>
                    <a:bodyPr/>
                    <a:lstStyle/>
                    <a:p>
                      <a:pPr indent="0" algn="ctr" fontAlgn="ctr">
                        <a:lnSpc>
                          <a:spcPts val="1920"/>
                        </a:lnSpc>
                        <a:buClrTx/>
                        <a:buSzTx/>
                        <a:buFontTx/>
                      </a:pPr>
                      <a:r>
                        <a:rPr lang="en-US" altLang="zh-CN" sz="1600" b="0" i="0">
                          <a:solidFill>
                            <a:srgbClr val="000000"/>
                          </a:solidFill>
                          <a:latin typeface="+mn-ea"/>
                        </a:rPr>
                        <a:t>grade_3.0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4.45</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hsd17b4</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1.48</a:t>
                      </a:r>
                    </a:p>
                  </a:txBody>
                  <a:tcPr marL="13017" marR="13017" marT="13017" marB="0" anchor="ctr">
                    <a:lnL>
                      <a:noFill/>
                    </a:lnL>
                    <a:lnR>
                      <a:noFill/>
                    </a:lnR>
                    <a:lnT>
                      <a:noFill/>
                    </a:lnT>
                    <a:lnB>
                      <a:noFill/>
                    </a:lnB>
                    <a:noFill/>
                  </a:tcPr>
                </a:tc>
                <a:extLst>
                  <a:ext uri="{0D108BD9-81ED-4DB2-BD59-A6C34878D82A}">
                    <a16:rowId xmlns:a16="http://schemas.microsoft.com/office/drawing/2014/main" val="10001"/>
                  </a:ext>
                </a:extLst>
              </a:tr>
              <a:tr h="219075">
                <a:tc>
                  <a:txBody>
                    <a:bodyPr/>
                    <a:lstStyle/>
                    <a:p>
                      <a:pPr indent="0" algn="ctr" fontAlgn="ctr">
                        <a:lnSpc>
                          <a:spcPts val="1920"/>
                        </a:lnSpc>
                        <a:buClrTx/>
                        <a:buSzTx/>
                        <a:buFontTx/>
                      </a:pPr>
                      <a:r>
                        <a:rPr lang="en-US" altLang="zh-CN" sz="1600" b="0" i="0">
                          <a:solidFill>
                            <a:srgbClr val="000000"/>
                          </a:solidFill>
                          <a:latin typeface="+mn-ea"/>
                        </a:rPr>
                        <a:t>grade_2.0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3.55</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tp53bp1</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1.48</a:t>
                      </a:r>
                    </a:p>
                  </a:txBody>
                  <a:tcPr marL="13017" marR="13017" marT="13017" marB="0" anchor="ctr">
                    <a:lnL>
                      <a:noFill/>
                    </a:lnL>
                    <a:lnR>
                      <a:noFill/>
                    </a:lnR>
                    <a:lnT>
                      <a:noFill/>
                    </a:lnT>
                    <a:lnB>
                      <a:noFill/>
                    </a:lnB>
                    <a:noFill/>
                  </a:tcPr>
                </a:tc>
                <a:extLst>
                  <a:ext uri="{0D108BD9-81ED-4DB2-BD59-A6C34878D82A}">
                    <a16:rowId xmlns:a16="http://schemas.microsoft.com/office/drawing/2014/main" val="10002"/>
                  </a:ext>
                </a:extLst>
              </a:tr>
              <a:tr h="219710">
                <a:tc>
                  <a:txBody>
                    <a:bodyPr/>
                    <a:lstStyle/>
                    <a:p>
                      <a:pPr indent="0" algn="ctr" fontAlgn="ctr">
                        <a:lnSpc>
                          <a:spcPts val="1920"/>
                        </a:lnSpc>
                        <a:buClrTx/>
                        <a:buSzTx/>
                        <a:buFontTx/>
                      </a:pPr>
                      <a:r>
                        <a:rPr lang="en-US" altLang="zh-CN" sz="1600" b="0" i="0">
                          <a:solidFill>
                            <a:srgbClr val="000000"/>
                          </a:solidFill>
                          <a:latin typeface="+mn-ea"/>
                        </a:rPr>
                        <a:t>aurka</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2.98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lfng</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1.46</a:t>
                      </a:r>
                    </a:p>
                  </a:txBody>
                  <a:tcPr marL="13017" marR="13017" marT="13017" marB="0" anchor="ctr">
                    <a:lnL>
                      <a:noFill/>
                    </a:lnL>
                    <a:lnR>
                      <a:noFill/>
                    </a:lnR>
                    <a:lnT>
                      <a:noFill/>
                    </a:lnT>
                    <a:lnB>
                      <a:noFill/>
                    </a:lnB>
                    <a:noFill/>
                  </a:tcPr>
                </a:tc>
                <a:extLst>
                  <a:ext uri="{0D108BD9-81ED-4DB2-BD59-A6C34878D82A}">
                    <a16:rowId xmlns:a16="http://schemas.microsoft.com/office/drawing/2014/main" val="10003"/>
                  </a:ext>
                </a:extLst>
              </a:tr>
              <a:tr h="219075">
                <a:tc>
                  <a:txBody>
                    <a:bodyPr/>
                    <a:lstStyle/>
                    <a:p>
                      <a:pPr indent="0" algn="ctr" fontAlgn="ctr">
                        <a:lnSpc>
                          <a:spcPts val="1920"/>
                        </a:lnSpc>
                        <a:buClrTx/>
                        <a:buSzTx/>
                        <a:buFontTx/>
                      </a:pPr>
                      <a:r>
                        <a:rPr lang="en-US" altLang="zh-CN" sz="1600" b="0" i="0">
                          <a:solidFill>
                            <a:srgbClr val="000000"/>
                          </a:solidFill>
                          <a:latin typeface="+mn-ea"/>
                        </a:rPr>
                        <a:t>aph1b</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2.45</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acvr1b</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1.45</a:t>
                      </a:r>
                    </a:p>
                  </a:txBody>
                  <a:tcPr marL="13017" marR="13017" marT="13017" marB="0" anchor="ctr">
                    <a:lnL>
                      <a:noFill/>
                    </a:lnL>
                    <a:lnR>
                      <a:noFill/>
                    </a:lnR>
                    <a:lnT>
                      <a:noFill/>
                    </a:lnT>
                    <a:lnB>
                      <a:noFill/>
                    </a:lnB>
                    <a:noFill/>
                  </a:tcPr>
                </a:tc>
                <a:extLst>
                  <a:ext uri="{0D108BD9-81ED-4DB2-BD59-A6C34878D82A}">
                    <a16:rowId xmlns:a16="http://schemas.microsoft.com/office/drawing/2014/main" val="10004"/>
                  </a:ext>
                </a:extLst>
              </a:tr>
              <a:tr h="219075">
                <a:tc>
                  <a:txBody>
                    <a:bodyPr/>
                    <a:lstStyle/>
                    <a:p>
                      <a:pPr indent="0" algn="ctr" fontAlgn="ctr">
                        <a:lnSpc>
                          <a:spcPts val="1920"/>
                        </a:lnSpc>
                        <a:buClrTx/>
                        <a:buSzTx/>
                        <a:buFontTx/>
                      </a:pPr>
                      <a:r>
                        <a:rPr lang="en-US" altLang="zh-CN" sz="1600" b="0" i="0">
                          <a:solidFill>
                            <a:srgbClr val="000000"/>
                          </a:solidFill>
                          <a:latin typeface="+mn-ea"/>
                        </a:rPr>
                        <a:t>ccnb1</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2.28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map2</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1.45</a:t>
                      </a:r>
                    </a:p>
                  </a:txBody>
                  <a:tcPr marL="13017" marR="13017" marT="13017" marB="0" anchor="ctr">
                    <a:lnL>
                      <a:noFill/>
                    </a:lnL>
                    <a:lnR>
                      <a:noFill/>
                    </a:lnR>
                    <a:lnT>
                      <a:noFill/>
                    </a:lnT>
                    <a:lnB>
                      <a:noFill/>
                    </a:lnB>
                    <a:noFill/>
                  </a:tcPr>
                </a:tc>
                <a:extLst>
                  <a:ext uri="{0D108BD9-81ED-4DB2-BD59-A6C34878D82A}">
                    <a16:rowId xmlns:a16="http://schemas.microsoft.com/office/drawing/2014/main" val="10005"/>
                  </a:ext>
                </a:extLst>
              </a:tr>
              <a:tr h="0">
                <a:tc>
                  <a:txBody>
                    <a:bodyPr/>
                    <a:lstStyle/>
                    <a:p>
                      <a:pPr indent="0" algn="ctr" fontAlgn="ctr">
                        <a:lnSpc>
                          <a:spcPts val="1920"/>
                        </a:lnSpc>
                        <a:buClrTx/>
                        <a:buSzTx/>
                        <a:buFontTx/>
                      </a:pPr>
                      <a:r>
                        <a:rPr lang="en-US" altLang="zh-CN" sz="1600" b="0" i="0">
                          <a:solidFill>
                            <a:srgbClr val="000000"/>
                          </a:solidFill>
                          <a:latin typeface="+mn-ea"/>
                        </a:rPr>
                        <a:t>igf1r</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1.86</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grade_nan</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1.45</a:t>
                      </a:r>
                    </a:p>
                  </a:txBody>
                  <a:tcPr marL="13017" marR="13017" marT="13017" marB="0" anchor="ctr">
                    <a:lnL>
                      <a:noFill/>
                    </a:lnL>
                    <a:lnR>
                      <a:noFill/>
                    </a:lnR>
                    <a:lnT>
                      <a:noFill/>
                    </a:lnT>
                    <a:lnB>
                      <a:noFill/>
                    </a:lnB>
                    <a:noFill/>
                  </a:tcPr>
                </a:tc>
                <a:extLst>
                  <a:ext uri="{0D108BD9-81ED-4DB2-BD59-A6C34878D82A}">
                    <a16:rowId xmlns:a16="http://schemas.microsoft.com/office/drawing/2014/main" val="10006"/>
                  </a:ext>
                </a:extLst>
              </a:tr>
              <a:tr h="0">
                <a:tc>
                  <a:txBody>
                    <a:bodyPr/>
                    <a:lstStyle/>
                    <a:p>
                      <a:pPr indent="0" algn="ctr" fontAlgn="ctr">
                        <a:lnSpc>
                          <a:spcPts val="1920"/>
                        </a:lnSpc>
                        <a:buClrTx/>
                        <a:buSzTx/>
                        <a:buFontTx/>
                      </a:pPr>
                      <a:r>
                        <a:rPr lang="en-US" altLang="zh-CN" sz="1600" b="0" i="0">
                          <a:solidFill>
                            <a:srgbClr val="000000"/>
                          </a:solidFill>
                          <a:latin typeface="+mn-ea"/>
                        </a:rPr>
                        <a:t>cohort_3.0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1.85</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npnt</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1.44</a:t>
                      </a:r>
                    </a:p>
                  </a:txBody>
                  <a:tcPr marL="13017" marR="13017" marT="13017" marB="0" anchor="ctr">
                    <a:lnL>
                      <a:noFill/>
                    </a:lnL>
                    <a:lnR>
                      <a:noFill/>
                    </a:lnR>
                    <a:lnT>
                      <a:noFill/>
                    </a:lnT>
                    <a:lnB>
                      <a:noFill/>
                    </a:lnB>
                    <a:noFill/>
                  </a:tcPr>
                </a:tc>
                <a:extLst>
                  <a:ext uri="{0D108BD9-81ED-4DB2-BD59-A6C34878D82A}">
                    <a16:rowId xmlns:a16="http://schemas.microsoft.com/office/drawing/2014/main" val="10007"/>
                  </a:ext>
                </a:extLst>
              </a:tr>
              <a:tr h="0">
                <a:tc>
                  <a:txBody>
                    <a:bodyPr/>
                    <a:lstStyle/>
                    <a:p>
                      <a:pPr indent="0" algn="ctr" fontAlgn="ctr">
                        <a:lnSpc>
                          <a:spcPts val="1920"/>
                        </a:lnSpc>
                        <a:buClrTx/>
                        <a:buSzTx/>
                        <a:buFontTx/>
                      </a:pPr>
                      <a:r>
                        <a:rPr lang="en-US" altLang="zh-CN" sz="1600" b="0" i="0">
                          <a:solidFill>
                            <a:srgbClr val="000000"/>
                          </a:solidFill>
                          <a:latin typeface="+mn-ea"/>
                        </a:rPr>
                        <a:t>ahnak</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1.78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cohort_4.0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1.40</a:t>
                      </a:r>
                    </a:p>
                  </a:txBody>
                  <a:tcPr marL="13017" marR="13017" marT="13017" marB="0" anchor="ctr">
                    <a:lnL>
                      <a:noFill/>
                    </a:lnL>
                    <a:lnR>
                      <a:noFill/>
                    </a:lnR>
                    <a:lnT>
                      <a:noFill/>
                    </a:lnT>
                    <a:lnB>
                      <a:noFill/>
                    </a:lnB>
                    <a:noFill/>
                  </a:tcPr>
                </a:tc>
                <a:extLst>
                  <a:ext uri="{0D108BD9-81ED-4DB2-BD59-A6C34878D82A}">
                    <a16:rowId xmlns:a16="http://schemas.microsoft.com/office/drawing/2014/main" val="10008"/>
                  </a:ext>
                </a:extLst>
              </a:tr>
              <a:tr h="219075">
                <a:tc>
                  <a:txBody>
                    <a:bodyPr/>
                    <a:lstStyle/>
                    <a:p>
                      <a:pPr indent="0" algn="ctr" fontAlgn="ctr">
                        <a:lnSpc>
                          <a:spcPts val="1920"/>
                        </a:lnSpc>
                        <a:buClrTx/>
                        <a:buSzTx/>
                        <a:buFontTx/>
                      </a:pPr>
                      <a:r>
                        <a:rPr lang="en-US" altLang="zh-CN" sz="1600" b="0" i="0">
                          <a:solidFill>
                            <a:srgbClr val="000000"/>
                          </a:solidFill>
                          <a:latin typeface="+mn-ea"/>
                        </a:rPr>
                        <a:t>msh6</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1.73</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e2f8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1.39</a:t>
                      </a:r>
                    </a:p>
                  </a:txBody>
                  <a:tcPr marL="13017" marR="13017" marT="13017" marB="0" anchor="ctr">
                    <a:lnL>
                      <a:noFill/>
                    </a:lnL>
                    <a:lnR>
                      <a:noFill/>
                    </a:lnR>
                    <a:lnT>
                      <a:noFill/>
                    </a:lnT>
                    <a:lnB>
                      <a:noFill/>
                    </a:lnB>
                    <a:noFill/>
                  </a:tcPr>
                </a:tc>
                <a:extLst>
                  <a:ext uri="{0D108BD9-81ED-4DB2-BD59-A6C34878D82A}">
                    <a16:rowId xmlns:a16="http://schemas.microsoft.com/office/drawing/2014/main" val="10009"/>
                  </a:ext>
                </a:extLst>
              </a:tr>
              <a:tr h="219075">
                <a:tc>
                  <a:txBody>
                    <a:bodyPr/>
                    <a:lstStyle/>
                    <a:p>
                      <a:pPr indent="0" algn="ctr" fontAlgn="ctr">
                        <a:lnSpc>
                          <a:spcPts val="1920"/>
                        </a:lnSpc>
                        <a:buClrTx/>
                        <a:buSzTx/>
                        <a:buFontTx/>
                      </a:pPr>
                      <a:r>
                        <a:rPr lang="en-US" altLang="zh-CN" sz="1600" b="0" i="0">
                          <a:solidFill>
                            <a:srgbClr val="000000"/>
                          </a:solidFill>
                          <a:latin typeface="+mn-ea"/>
                        </a:rPr>
                        <a:t>bmpr1b</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1.68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mapk3</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1.38</a:t>
                      </a:r>
                    </a:p>
                  </a:txBody>
                  <a:tcPr marL="13017" marR="13017" marT="13017" marB="0" anchor="ctr">
                    <a:lnL>
                      <a:noFill/>
                    </a:lnL>
                    <a:lnR>
                      <a:noFill/>
                    </a:lnR>
                    <a:lnT>
                      <a:noFill/>
                    </a:lnT>
                    <a:lnB>
                      <a:noFill/>
                    </a:lnB>
                    <a:noFill/>
                  </a:tcPr>
                </a:tc>
                <a:extLst>
                  <a:ext uri="{0D108BD9-81ED-4DB2-BD59-A6C34878D82A}">
                    <a16:rowId xmlns:a16="http://schemas.microsoft.com/office/drawing/2014/main" val="10010"/>
                  </a:ext>
                </a:extLst>
              </a:tr>
              <a:tr h="219075">
                <a:tc>
                  <a:txBody>
                    <a:bodyPr/>
                    <a:lstStyle/>
                    <a:p>
                      <a:pPr indent="0" algn="ctr" fontAlgn="ctr">
                        <a:lnSpc>
                          <a:spcPts val="1920"/>
                        </a:lnSpc>
                        <a:buClrTx/>
                        <a:buSzTx/>
                        <a:buFontTx/>
                      </a:pPr>
                      <a:r>
                        <a:rPr lang="en-US" altLang="zh-CN" sz="1600" b="0" i="0">
                          <a:solidFill>
                            <a:srgbClr val="000000"/>
                          </a:solidFill>
                          <a:latin typeface="+mn-ea"/>
                        </a:rPr>
                        <a:t>srd5a1</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1.64</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tbx3</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1.38</a:t>
                      </a:r>
                    </a:p>
                  </a:txBody>
                  <a:tcPr marL="13017" marR="13017" marT="13017" marB="0" anchor="ctr">
                    <a:lnL>
                      <a:noFill/>
                    </a:lnL>
                    <a:lnR>
                      <a:noFill/>
                    </a:lnR>
                    <a:lnT>
                      <a:noFill/>
                    </a:lnT>
                    <a:lnB>
                      <a:noFill/>
                    </a:lnB>
                    <a:noFill/>
                  </a:tcPr>
                </a:tc>
                <a:extLst>
                  <a:ext uri="{0D108BD9-81ED-4DB2-BD59-A6C34878D82A}">
                    <a16:rowId xmlns:a16="http://schemas.microsoft.com/office/drawing/2014/main" val="10011"/>
                  </a:ext>
                </a:extLst>
              </a:tr>
              <a:tr h="0">
                <a:tc>
                  <a:txBody>
                    <a:bodyPr/>
                    <a:lstStyle/>
                    <a:p>
                      <a:pPr indent="0" algn="ctr" fontAlgn="ctr">
                        <a:lnSpc>
                          <a:spcPts val="1920"/>
                        </a:lnSpc>
                        <a:buClrTx/>
                        <a:buSzTx/>
                        <a:buFontTx/>
                      </a:pPr>
                      <a:r>
                        <a:rPr lang="en-US" altLang="zh-CN" sz="1600" b="0" i="0">
                          <a:solidFill>
                            <a:srgbClr val="000000"/>
                          </a:solidFill>
                          <a:latin typeface="+mn-ea"/>
                        </a:rPr>
                        <a:t>chek2</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1.57</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cohort_5.0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1.31</a:t>
                      </a:r>
                    </a:p>
                  </a:txBody>
                  <a:tcPr marL="13017" marR="13017" marT="13017" marB="0" anchor="ctr">
                    <a:lnL>
                      <a:noFill/>
                    </a:lnL>
                    <a:lnR>
                      <a:noFill/>
                    </a:lnR>
                    <a:lnT>
                      <a:noFill/>
                    </a:lnT>
                    <a:lnB>
                      <a:noFill/>
                    </a:lnB>
                    <a:noFill/>
                  </a:tcPr>
                </a:tc>
                <a:extLst>
                  <a:ext uri="{0D108BD9-81ED-4DB2-BD59-A6C34878D82A}">
                    <a16:rowId xmlns:a16="http://schemas.microsoft.com/office/drawing/2014/main" val="10012"/>
                  </a:ext>
                </a:extLst>
              </a:tr>
              <a:tr h="0">
                <a:tc>
                  <a:txBody>
                    <a:bodyPr/>
                    <a:lstStyle/>
                    <a:p>
                      <a:pPr indent="0" algn="ctr" fontAlgn="ctr">
                        <a:lnSpc>
                          <a:spcPts val="1920"/>
                        </a:lnSpc>
                        <a:buClrTx/>
                        <a:buSzTx/>
                        <a:buFontTx/>
                      </a:pPr>
                      <a:r>
                        <a:rPr lang="en-US" altLang="zh-CN" sz="1600" b="0" i="0">
                          <a:solidFill>
                            <a:srgbClr val="000000"/>
                          </a:solidFill>
                          <a:latin typeface="+mn-ea"/>
                        </a:rPr>
                        <a:t>cohort_2.0</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1.56</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age_scaled</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1.22</a:t>
                      </a:r>
                    </a:p>
                  </a:txBody>
                  <a:tcPr marL="13017" marR="13017" marT="13017" marB="0" anchor="ctr">
                    <a:lnL>
                      <a:noFill/>
                    </a:lnL>
                    <a:lnR>
                      <a:noFill/>
                    </a:lnR>
                    <a:lnT>
                      <a:noFill/>
                    </a:lnT>
                    <a:lnB>
                      <a:noFill/>
                    </a:lnB>
                    <a:noFill/>
                  </a:tcPr>
                </a:tc>
                <a:extLst>
                  <a:ext uri="{0D108BD9-81ED-4DB2-BD59-A6C34878D82A}">
                    <a16:rowId xmlns:a16="http://schemas.microsoft.com/office/drawing/2014/main" val="10013"/>
                  </a:ext>
                </a:extLst>
              </a:tr>
              <a:tr h="0">
                <a:tc>
                  <a:txBody>
                    <a:bodyPr/>
                    <a:lstStyle/>
                    <a:p>
                      <a:pPr indent="0" algn="ctr" fontAlgn="ctr">
                        <a:lnSpc>
                          <a:spcPts val="1920"/>
                        </a:lnSpc>
                        <a:buClrTx/>
                        <a:buSzTx/>
                        <a:buFontTx/>
                      </a:pPr>
                      <a:r>
                        <a:rPr lang="en-US" altLang="zh-CN" sz="1600" b="0" i="0">
                          <a:solidFill>
                            <a:srgbClr val="000000"/>
                          </a:solidFill>
                          <a:latin typeface="+mn-ea"/>
                        </a:rPr>
                        <a:t>hsd17b8</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1.51</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lymph_log_scaled</a:t>
                      </a:r>
                    </a:p>
                  </a:txBody>
                  <a:tcPr marL="13017" marR="13017" marT="13017" marB="0" anchor="ctr">
                    <a:lnL>
                      <a:noFill/>
                    </a:lnL>
                    <a:lnR>
                      <a:noFill/>
                    </a:lnR>
                    <a:lnT>
                      <a:noFill/>
                    </a:lnT>
                    <a:lnB>
                      <a:noFill/>
                    </a:lnB>
                    <a:noFill/>
                  </a:tcPr>
                </a:tc>
                <a:tc>
                  <a:txBody>
                    <a:bodyPr/>
                    <a:lstStyle/>
                    <a:p>
                      <a:pPr indent="0" algn="ctr" fontAlgn="ctr">
                        <a:lnSpc>
                          <a:spcPts val="1920"/>
                        </a:lnSpc>
                        <a:buClrTx/>
                        <a:buSzTx/>
                        <a:buFontTx/>
                      </a:pPr>
                      <a:r>
                        <a:rPr lang="en-US" altLang="zh-CN" sz="1600" b="0" i="0">
                          <a:solidFill>
                            <a:srgbClr val="000000"/>
                          </a:solidFill>
                          <a:latin typeface="+mn-ea"/>
                        </a:rPr>
                        <a:t>1.10</a:t>
                      </a:r>
                    </a:p>
                  </a:txBody>
                  <a:tcPr marL="13017" marR="13017" marT="13017" marB="0" anchor="ctr">
                    <a:lnL>
                      <a:noFill/>
                    </a:lnL>
                    <a:lnR>
                      <a:noFill/>
                    </a:lnR>
                    <a:lnT>
                      <a:noFill/>
                    </a:lnT>
                    <a:lnB>
                      <a:noFill/>
                    </a:lnB>
                    <a:no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最终模型：性能改进</a:t>
            </a:r>
          </a:p>
        </p:txBody>
      </p:sp>
      <p:graphicFrame>
        <p:nvGraphicFramePr>
          <p:cNvPr id="7" name="表格 6"/>
          <p:cNvGraphicFramePr/>
          <p:nvPr/>
        </p:nvGraphicFramePr>
        <p:xfrm>
          <a:off x="537210" y="1564640"/>
          <a:ext cx="10883265" cy="4389120"/>
        </p:xfrm>
        <a:graphic>
          <a:graphicData uri="http://schemas.openxmlformats.org/drawingml/2006/table">
            <a:tbl>
              <a:tblPr>
                <a:tableStyleId>{2D5ABB26-0587-4C30-8999-92F81FD0307C}</a:tableStyleId>
              </a:tblPr>
              <a:tblGrid>
                <a:gridCol w="2972435">
                  <a:extLst>
                    <a:ext uri="{9D8B030D-6E8A-4147-A177-3AD203B41FA5}">
                      <a16:colId xmlns:a16="http://schemas.microsoft.com/office/drawing/2014/main" val="20000"/>
                    </a:ext>
                  </a:extLst>
                </a:gridCol>
                <a:gridCol w="1224915">
                  <a:extLst>
                    <a:ext uri="{9D8B030D-6E8A-4147-A177-3AD203B41FA5}">
                      <a16:colId xmlns:a16="http://schemas.microsoft.com/office/drawing/2014/main" val="20001"/>
                    </a:ext>
                  </a:extLst>
                </a:gridCol>
                <a:gridCol w="2386965">
                  <a:extLst>
                    <a:ext uri="{9D8B030D-6E8A-4147-A177-3AD203B41FA5}">
                      <a16:colId xmlns:a16="http://schemas.microsoft.com/office/drawing/2014/main" val="20002"/>
                    </a:ext>
                  </a:extLst>
                </a:gridCol>
                <a:gridCol w="4298950">
                  <a:extLst>
                    <a:ext uri="{9D8B030D-6E8A-4147-A177-3AD203B41FA5}">
                      <a16:colId xmlns:a16="http://schemas.microsoft.com/office/drawing/2014/main" val="20003"/>
                    </a:ext>
                  </a:extLst>
                </a:gridCol>
              </a:tblGrid>
              <a:tr h="0">
                <a:tc>
                  <a:txBody>
                    <a:bodyPr/>
                    <a:lstStyle/>
                    <a:p>
                      <a:pPr indent="0" algn="ctr" fontAlgn="ctr">
                        <a:lnSpc>
                          <a:spcPct val="200000"/>
                        </a:lnSpc>
                        <a:buClrTx/>
                        <a:buSzTx/>
                        <a:buFontTx/>
                      </a:pPr>
                      <a:r>
                        <a:rPr lang="en-US" altLang="zh-CN" sz="1800" b="1" dirty="0">
                          <a:effectLst/>
                        </a:rPr>
                        <a:t>指标</a:t>
                      </a:r>
                    </a:p>
                  </a:txBody>
                  <a:tcPr marL="0" marR="0" marT="0" marB="0" anchor="ctr"/>
                </a:tc>
                <a:tc>
                  <a:txBody>
                    <a:bodyPr/>
                    <a:lstStyle/>
                    <a:p>
                      <a:pPr indent="0" algn="ctr" fontAlgn="ctr">
                        <a:lnSpc>
                          <a:spcPct val="200000"/>
                        </a:lnSpc>
                        <a:buClrTx/>
                        <a:buSzTx/>
                        <a:buFontTx/>
                      </a:pPr>
                      <a:r>
                        <a:rPr lang="en-US" altLang="zh-CN" sz="1800" b="1" dirty="0">
                          <a:effectLst/>
                        </a:rPr>
                        <a:t>初始模型</a:t>
                      </a:r>
                    </a:p>
                  </a:txBody>
                  <a:tcPr marL="0" marR="0" marT="0" marB="0" anchor="ctr"/>
                </a:tc>
                <a:tc>
                  <a:txBody>
                    <a:bodyPr/>
                    <a:lstStyle/>
                    <a:p>
                      <a:pPr indent="0" algn="ctr" fontAlgn="ctr">
                        <a:lnSpc>
                          <a:spcPct val="200000"/>
                        </a:lnSpc>
                        <a:buClrTx/>
                        <a:buSzTx/>
                        <a:buFontTx/>
                      </a:pPr>
                      <a:r>
                        <a:rPr lang="en-US" altLang="zh-CN" sz="1800" b="1" dirty="0">
                          <a:effectLst/>
                        </a:rPr>
                        <a:t>最终模型</a:t>
                      </a:r>
                    </a:p>
                  </a:txBody>
                  <a:tcPr marL="0" marR="0" marT="0" marB="0" anchor="ctr"/>
                </a:tc>
                <a:tc>
                  <a:txBody>
                    <a:bodyPr/>
                    <a:lstStyle/>
                    <a:p>
                      <a:pPr indent="0" algn="ctr" fontAlgn="ctr">
                        <a:lnSpc>
                          <a:spcPct val="200000"/>
                        </a:lnSpc>
                        <a:buClrTx/>
                        <a:buSzTx/>
                        <a:buFontTx/>
                      </a:pPr>
                      <a:r>
                        <a:rPr lang="en-US" altLang="zh-CN" sz="1800" b="1" dirty="0">
                          <a:effectLst/>
                        </a:rPr>
                        <a:t>解读</a:t>
                      </a:r>
                    </a:p>
                  </a:txBody>
                  <a:tcPr marL="0" marR="0" marT="0" marB="0" anchor="ctr"/>
                </a:tc>
                <a:extLst>
                  <a:ext uri="{0D108BD9-81ED-4DB2-BD59-A6C34878D82A}">
                    <a16:rowId xmlns:a16="http://schemas.microsoft.com/office/drawing/2014/main" val="10000"/>
                  </a:ext>
                </a:extLst>
              </a:tr>
              <a:tr h="0">
                <a:tc>
                  <a:txBody>
                    <a:bodyPr/>
                    <a:lstStyle/>
                    <a:p>
                      <a:pPr indent="0" algn="ctr" fontAlgn="ctr">
                        <a:lnSpc>
                          <a:spcPct val="200000"/>
                        </a:lnSpc>
                        <a:buClrTx/>
                        <a:buSzTx/>
                        <a:buFontTx/>
                      </a:pPr>
                      <a:r>
                        <a:rPr lang="en-US" altLang="zh-CN" sz="1800" dirty="0">
                          <a:effectLst/>
                        </a:rPr>
                        <a:t>样本量</a:t>
                      </a:r>
                    </a:p>
                  </a:txBody>
                  <a:tcPr marL="0" marR="0" marT="0" marB="0" anchor="ctr"/>
                </a:tc>
                <a:tc>
                  <a:txBody>
                    <a:bodyPr/>
                    <a:lstStyle/>
                    <a:p>
                      <a:pPr indent="0" algn="ctr" fontAlgn="ctr">
                        <a:lnSpc>
                          <a:spcPct val="200000"/>
                        </a:lnSpc>
                        <a:buClrTx/>
                        <a:buSzTx/>
                        <a:buFontTx/>
                      </a:pPr>
                      <a:r>
                        <a:rPr lang="en-US" altLang="zh-CN" sz="1800" dirty="0">
                          <a:effectLst/>
                        </a:rPr>
                        <a:t>1,507</a:t>
                      </a:r>
                    </a:p>
                  </a:txBody>
                  <a:tcPr marL="0" marR="0" marT="0" marB="0" anchor="ctr"/>
                </a:tc>
                <a:tc>
                  <a:txBody>
                    <a:bodyPr/>
                    <a:lstStyle/>
                    <a:p>
                      <a:pPr indent="0" algn="ctr" fontAlgn="ctr">
                        <a:lnSpc>
                          <a:spcPct val="200000"/>
                        </a:lnSpc>
                        <a:buClrTx/>
                        <a:buSzTx/>
                        <a:buFontTx/>
                      </a:pPr>
                      <a:r>
                        <a:rPr lang="en-US" altLang="zh-CN" sz="1800" dirty="0">
                          <a:effectLst/>
                        </a:rPr>
                        <a:t>1,420</a:t>
                      </a:r>
                    </a:p>
                  </a:txBody>
                  <a:tcPr marL="0" marR="0" marT="0" marB="0" anchor="ctr"/>
                </a:tc>
                <a:tc>
                  <a:txBody>
                    <a:bodyPr/>
                    <a:lstStyle/>
                    <a:p>
                      <a:pPr indent="0" algn="ctr" fontAlgn="ctr">
                        <a:lnSpc>
                          <a:spcPct val="200000"/>
                        </a:lnSpc>
                        <a:buClrTx/>
                        <a:buSzTx/>
                        <a:buFontTx/>
                      </a:pPr>
                      <a:r>
                        <a:rPr lang="en-US" altLang="zh-CN" sz="1800" dirty="0">
                          <a:effectLst/>
                        </a:rPr>
                        <a:t>删除了 87 个强影响点</a:t>
                      </a:r>
                    </a:p>
                  </a:txBody>
                  <a:tcPr marL="0" marR="0" marT="0" marB="0" anchor="ctr"/>
                </a:tc>
                <a:extLst>
                  <a:ext uri="{0D108BD9-81ED-4DB2-BD59-A6C34878D82A}">
                    <a16:rowId xmlns:a16="http://schemas.microsoft.com/office/drawing/2014/main" val="10001"/>
                  </a:ext>
                </a:extLst>
              </a:tr>
              <a:tr h="0">
                <a:tc>
                  <a:txBody>
                    <a:bodyPr/>
                    <a:lstStyle/>
                    <a:p>
                      <a:pPr indent="0" algn="ctr" fontAlgn="ctr">
                        <a:lnSpc>
                          <a:spcPct val="200000"/>
                        </a:lnSpc>
                        <a:buClrTx/>
                        <a:buSzTx/>
                        <a:buFontTx/>
                      </a:pPr>
                      <a:r>
                        <a:rPr lang="en-US" altLang="zh-CN" sz="1800" dirty="0">
                          <a:effectLst/>
                        </a:rPr>
                        <a:t>R²</a:t>
                      </a:r>
                    </a:p>
                  </a:txBody>
                  <a:tcPr marL="0" marR="0" marT="0" marB="0" anchor="ctr"/>
                </a:tc>
                <a:tc>
                  <a:txBody>
                    <a:bodyPr/>
                    <a:lstStyle/>
                    <a:p>
                      <a:pPr indent="0" algn="ctr" fontAlgn="ctr">
                        <a:lnSpc>
                          <a:spcPct val="200000"/>
                        </a:lnSpc>
                        <a:buClrTx/>
                        <a:buSzTx/>
                        <a:buFontTx/>
                      </a:pPr>
                      <a:r>
                        <a:rPr lang="en-US" altLang="zh-CN" sz="1800" dirty="0">
                          <a:effectLst/>
                        </a:rPr>
                        <a:t>0.161</a:t>
                      </a:r>
                    </a:p>
                  </a:txBody>
                  <a:tcPr marL="0" marR="0" marT="0" marB="0" anchor="ctr"/>
                </a:tc>
                <a:tc>
                  <a:txBody>
                    <a:bodyPr/>
                    <a:lstStyle/>
                    <a:p>
                      <a:pPr indent="0" algn="ctr" fontAlgn="ctr">
                        <a:lnSpc>
                          <a:spcPct val="200000"/>
                        </a:lnSpc>
                        <a:buClrTx/>
                        <a:buSzTx/>
                        <a:buFontTx/>
                      </a:pPr>
                      <a:r>
                        <a:rPr lang="en-US" altLang="zh-CN" sz="1800" dirty="0">
                          <a:effectLst/>
                        </a:rPr>
                        <a:t>0.223</a:t>
                      </a:r>
                    </a:p>
                  </a:txBody>
                  <a:tcPr marL="0" marR="0" marT="0" marB="0" anchor="ctr"/>
                </a:tc>
                <a:tc>
                  <a:txBody>
                    <a:bodyPr/>
                    <a:lstStyle/>
                    <a:p>
                      <a:pPr indent="0" algn="ctr" fontAlgn="ctr">
                        <a:lnSpc>
                          <a:spcPct val="200000"/>
                        </a:lnSpc>
                        <a:buClrTx/>
                        <a:buSzTx/>
                        <a:buFontTx/>
                      </a:pPr>
                      <a:r>
                        <a:rPr lang="en-US" altLang="zh-CN" sz="1800" dirty="0">
                          <a:effectLst/>
                        </a:rPr>
                        <a:t>解释力提升 39%</a:t>
                      </a:r>
                    </a:p>
                  </a:txBody>
                  <a:tcPr marL="0" marR="0" marT="0" marB="0" anchor="ctr"/>
                </a:tc>
                <a:extLst>
                  <a:ext uri="{0D108BD9-81ED-4DB2-BD59-A6C34878D82A}">
                    <a16:rowId xmlns:a16="http://schemas.microsoft.com/office/drawing/2014/main" val="10002"/>
                  </a:ext>
                </a:extLst>
              </a:tr>
              <a:tr h="0">
                <a:tc>
                  <a:txBody>
                    <a:bodyPr/>
                    <a:lstStyle/>
                    <a:p>
                      <a:pPr indent="0" algn="ctr" fontAlgn="ctr">
                        <a:lnSpc>
                          <a:spcPct val="200000"/>
                        </a:lnSpc>
                        <a:buClrTx/>
                        <a:buSzTx/>
                        <a:buFontTx/>
                      </a:pPr>
                      <a:r>
                        <a:rPr lang="en-US" altLang="zh-CN" sz="1800" dirty="0">
                          <a:effectLst/>
                        </a:rPr>
                        <a:t>调整 R²</a:t>
                      </a: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0.145</a:t>
                      </a: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0.207</a:t>
                      </a:r>
                    </a:p>
                  </a:txBody>
                  <a:tcPr marL="0" marR="0" marT="0" marB="0" anchor="ctr"/>
                </a:tc>
                <a:tc>
                  <a:txBody>
                    <a:bodyPr/>
                    <a:lstStyle/>
                    <a:p>
                      <a:pPr indent="0" algn="ctr" fontAlgn="ctr">
                        <a:lnSpc>
                          <a:spcPct val="200000"/>
                        </a:lnSpc>
                        <a:buClrTx/>
                        <a:buSzTx/>
                        <a:buFontTx/>
                      </a:pPr>
                      <a:r>
                        <a:rPr lang="en-US" altLang="zh-CN" sz="1800" dirty="0">
                          <a:effectLst/>
                        </a:rPr>
                        <a:t>考虑变量数后</a:t>
                      </a:r>
                      <a:r>
                        <a:rPr lang="zh-CN" altLang="en-US" sz="1800" dirty="0">
                          <a:effectLst/>
                        </a:rPr>
                        <a:t>的解释力</a:t>
                      </a:r>
                      <a:r>
                        <a:rPr lang="en-US" altLang="zh-CN" sz="1800" dirty="0">
                          <a:effectLst/>
                        </a:rPr>
                        <a:t>提升 43%</a:t>
                      </a:r>
                    </a:p>
                  </a:txBody>
                  <a:tcPr marL="0" marR="0" marT="0" marB="0" anchor="ctr"/>
                </a:tc>
                <a:extLst>
                  <a:ext uri="{0D108BD9-81ED-4DB2-BD59-A6C34878D82A}">
                    <a16:rowId xmlns:a16="http://schemas.microsoft.com/office/drawing/2014/main" val="10003"/>
                  </a:ext>
                </a:extLst>
              </a:tr>
              <a:tr h="0">
                <a:tc>
                  <a:txBody>
                    <a:bodyPr/>
                    <a:lstStyle/>
                    <a:p>
                      <a:pPr indent="0" algn="ctr" fontAlgn="ctr">
                        <a:lnSpc>
                          <a:spcPct val="200000"/>
                        </a:lnSpc>
                        <a:buClrTx/>
                        <a:buSzTx/>
                        <a:buFontTx/>
                      </a:pPr>
                      <a:r>
                        <a:rPr lang="zh-CN" altLang="en-US" sz="1800" dirty="0">
                          <a:effectLst/>
                        </a:rPr>
                        <a:t>残差偏度（</a:t>
                      </a:r>
                      <a:r>
                        <a:rPr lang="en-US" altLang="zh-CN" sz="1800" dirty="0">
                          <a:effectLst/>
                        </a:rPr>
                        <a:t>Skew</a:t>
                      </a:r>
                      <a:r>
                        <a:rPr lang="zh-CN" altLang="en-US" sz="1800" dirty="0">
                          <a:effectLst/>
                        </a:rPr>
                        <a:t>）</a:t>
                      </a:r>
                      <a:endParaRPr lang="en-US" altLang="zh-CN" sz="1800" dirty="0">
                        <a:effectLst/>
                      </a:endParaRP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-0.592</a:t>
                      </a: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0.215</a:t>
                      </a:r>
                    </a:p>
                  </a:txBody>
                  <a:tcPr marL="0" marR="0" marT="0" marB="0" anchor="ctr"/>
                </a:tc>
                <a:tc>
                  <a:txBody>
                    <a:bodyPr/>
                    <a:lstStyle/>
                    <a:p>
                      <a:pPr indent="0" algn="ctr" fontAlgn="ctr">
                        <a:lnSpc>
                          <a:spcPct val="200000"/>
                        </a:lnSpc>
                        <a:buClrTx/>
                        <a:buSzTx/>
                        <a:buFontTx/>
                      </a:pPr>
                      <a:r>
                        <a:rPr lang="zh-CN" altLang="en-US" sz="1800" dirty="0">
                          <a:effectLst/>
                        </a:rPr>
                        <a:t>绝对值更接近 </a:t>
                      </a:r>
                      <a:r>
                        <a:rPr lang="en-US" altLang="zh-CN" sz="1800" dirty="0">
                          <a:effectLst/>
                        </a:rPr>
                        <a:t>0</a:t>
                      </a:r>
                      <a:r>
                        <a:rPr lang="zh-CN" altLang="en-US" sz="1800" dirty="0">
                          <a:effectLst/>
                        </a:rPr>
                        <a:t>，分布更对称</a:t>
                      </a:r>
                      <a:endParaRPr lang="en-US" altLang="zh-CN" sz="1800" dirty="0">
                        <a:effectLst/>
                      </a:endParaRPr>
                    </a:p>
                  </a:txBody>
                  <a:tcPr marL="0" marR="0" marT="0" marB="0" anchor="ctr"/>
                </a:tc>
                <a:extLst>
                  <a:ext uri="{0D108BD9-81ED-4DB2-BD59-A6C34878D82A}">
                    <a16:rowId xmlns:a16="http://schemas.microsoft.com/office/drawing/2014/main" val="873728391"/>
                  </a:ext>
                </a:extLst>
              </a:tr>
              <a:tr h="0">
                <a:tc>
                  <a:txBody>
                    <a:bodyPr/>
                    <a:lstStyle/>
                    <a:p>
                      <a:pPr marL="0" marR="0" lvl="0" indent="0" algn="ctr" defTabSz="914400" rtl="0" eaLnBrk="1" fontAlgn="ctr" latinLnBrk="0" hangingPunct="1">
                        <a:lnSpc>
                          <a:spcPct val="200000"/>
                        </a:lnSpc>
                        <a:spcBef>
                          <a:spcPts val="0"/>
                        </a:spcBef>
                        <a:spcAft>
                          <a:spcPts val="0"/>
                        </a:spcAft>
                        <a:buClrTx/>
                        <a:buSzTx/>
                        <a:buFontTx/>
                        <a:buNone/>
                        <a:tabLst/>
                        <a:defRPr/>
                      </a:pPr>
                      <a:r>
                        <a:rPr lang="zh-CN" altLang="en-US" sz="1800" dirty="0">
                          <a:effectLst/>
                        </a:rPr>
                        <a:t>残差峰度（</a:t>
                      </a:r>
                      <a:r>
                        <a:rPr lang="en-US" altLang="zh-CN" sz="1800" dirty="0">
                          <a:effectLst/>
                        </a:rPr>
                        <a:t>Skew</a:t>
                      </a:r>
                      <a:r>
                        <a:rPr lang="zh-CN" altLang="en-US" sz="1800" dirty="0">
                          <a:effectLst/>
                        </a:rPr>
                        <a:t>）</a:t>
                      </a:r>
                      <a:endParaRPr lang="en-US" altLang="zh-CN" sz="1800" dirty="0">
                        <a:effectLst/>
                      </a:endParaRP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7.670</a:t>
                      </a:r>
                    </a:p>
                  </a:txBody>
                  <a:tcPr marL="0" marR="0" marT="0" marB="0" anchor="ctr"/>
                </a:tc>
                <a:tc>
                  <a:txBody>
                    <a:bodyPr/>
                    <a:lstStyle/>
                    <a:p>
                      <a:pPr indent="0" algn="ctr" fontAlgn="ctr">
                        <a:lnSpc>
                          <a:spcPct val="200000"/>
                        </a:lnSpc>
                        <a:buClrTx/>
                        <a:buSzTx/>
                        <a:buFontTx/>
                      </a:pPr>
                      <a:r>
                        <a:rPr lang="en-US" altLang="zh-CN" sz="1800" dirty="0">
                          <a:solidFill>
                            <a:srgbClr val="FF0000"/>
                          </a:solidFill>
                          <a:effectLst/>
                        </a:rPr>
                        <a:t>2.821</a:t>
                      </a:r>
                    </a:p>
                  </a:txBody>
                  <a:tcPr marL="0" marR="0" marT="0" marB="0" anchor="ctr"/>
                </a:tc>
                <a:tc>
                  <a:txBody>
                    <a:bodyPr/>
                    <a:lstStyle/>
                    <a:p>
                      <a:pPr indent="0" algn="ctr" fontAlgn="ctr">
                        <a:lnSpc>
                          <a:spcPct val="200000"/>
                        </a:lnSpc>
                        <a:buClrTx/>
                        <a:buSzTx/>
                        <a:buFontTx/>
                      </a:pPr>
                      <a:r>
                        <a:rPr lang="zh-CN" altLang="en-US" sz="1800" dirty="0">
                          <a:effectLst/>
                        </a:rPr>
                        <a:t>数值趋于 </a:t>
                      </a:r>
                      <a:r>
                        <a:rPr lang="en-US" altLang="zh-CN" sz="1800" dirty="0">
                          <a:effectLst/>
                        </a:rPr>
                        <a:t>3</a:t>
                      </a:r>
                      <a:r>
                        <a:rPr lang="zh-CN" altLang="en-US" sz="1800" dirty="0">
                          <a:effectLst/>
                        </a:rPr>
                        <a:t>，尾部形态更接近正态</a:t>
                      </a:r>
                      <a:endParaRPr lang="en-US" altLang="zh-CN" sz="1800" dirty="0">
                        <a:effectLst/>
                      </a:endParaRPr>
                    </a:p>
                  </a:txBody>
                  <a:tcPr marL="0" marR="0" marT="0" marB="0" anchor="ctr"/>
                </a:tc>
                <a:extLst>
                  <a:ext uri="{0D108BD9-81ED-4DB2-BD59-A6C34878D82A}">
                    <a16:rowId xmlns:a16="http://schemas.microsoft.com/office/drawing/2014/main" val="1266943239"/>
                  </a:ext>
                </a:extLst>
              </a:tr>
              <a:tr h="0">
                <a:tc>
                  <a:txBody>
                    <a:bodyPr/>
                    <a:lstStyle/>
                    <a:p>
                      <a:pPr indent="0" algn="ctr" fontAlgn="ctr">
                        <a:lnSpc>
                          <a:spcPct val="200000"/>
                        </a:lnSpc>
                        <a:buClrTx/>
                        <a:buSzTx/>
                        <a:buFontTx/>
                        <a:buNone/>
                      </a:pPr>
                      <a:r>
                        <a:rPr lang="zh-CN" altLang="en-US" sz="1800" dirty="0">
                          <a:effectLst/>
                        </a:rPr>
                        <a:t>残差自相关</a:t>
                      </a:r>
                      <a:r>
                        <a:rPr lang="en-US" altLang="zh-CN" sz="1800" dirty="0">
                          <a:effectLst/>
                        </a:rPr>
                        <a:t>（</a:t>
                      </a:r>
                      <a:r>
                        <a:rPr lang="en-US" altLang="zh-CN" sz="1800" kern="1200" dirty="0">
                          <a:solidFill>
                            <a:schemeClr val="tx1"/>
                          </a:solidFill>
                          <a:effectLst/>
                          <a:latin typeface="+mn-lt"/>
                          <a:ea typeface="+mn-ea"/>
                          <a:cs typeface="+mn-cs"/>
                          <a:sym typeface="+mn-ea"/>
                        </a:rPr>
                        <a:t>D-W</a:t>
                      </a:r>
                      <a:r>
                        <a:rPr lang="en-US" altLang="zh-CN" sz="1800" dirty="0">
                          <a:effectLst/>
                        </a:rPr>
                        <a:t>）</a:t>
                      </a:r>
                    </a:p>
                  </a:txBody>
                  <a:tcPr marL="0" marR="0" marT="0" marB="0" anchor="ctr"/>
                </a:tc>
                <a:tc>
                  <a:txBody>
                    <a:bodyPr/>
                    <a:lstStyle/>
                    <a:p>
                      <a:pPr indent="0" algn="ctr" fontAlgn="ctr">
                        <a:lnSpc>
                          <a:spcPct val="200000"/>
                        </a:lnSpc>
                        <a:buClrTx/>
                        <a:buSzTx/>
                        <a:buFontTx/>
                        <a:buNone/>
                      </a:pPr>
                      <a:r>
                        <a:rPr lang="en-US" altLang="zh-CN" sz="1800" dirty="0">
                          <a:effectLst/>
                        </a:rPr>
                        <a:t>1.969</a:t>
                      </a:r>
                    </a:p>
                  </a:txBody>
                  <a:tcPr marL="0" marR="0" marT="0" marB="0" anchor="ctr"/>
                </a:tc>
                <a:tc>
                  <a:txBody>
                    <a:bodyPr/>
                    <a:lstStyle/>
                    <a:p>
                      <a:pPr indent="0" algn="ctr" fontAlgn="ctr">
                        <a:lnSpc>
                          <a:spcPct val="200000"/>
                        </a:lnSpc>
                        <a:buClrTx/>
                        <a:buSzTx/>
                        <a:buFontTx/>
                        <a:buNone/>
                      </a:pPr>
                      <a:r>
                        <a:rPr lang="en-US" altLang="zh-CN" sz="1800" dirty="0">
                          <a:effectLst/>
                        </a:rPr>
                        <a:t>1.949</a:t>
                      </a:r>
                    </a:p>
                  </a:txBody>
                  <a:tcPr marL="0" marR="0" marT="0" marB="0" anchor="ctr"/>
                </a:tc>
                <a:tc>
                  <a:txBody>
                    <a:bodyPr/>
                    <a:lstStyle/>
                    <a:p>
                      <a:pPr indent="0" algn="ctr" fontAlgn="ctr">
                        <a:lnSpc>
                          <a:spcPct val="200000"/>
                        </a:lnSpc>
                        <a:buClrTx/>
                        <a:buSzTx/>
                        <a:buFontTx/>
                        <a:buNone/>
                      </a:pPr>
                      <a:r>
                        <a:rPr lang="zh-CN" altLang="en-US" sz="1800" dirty="0">
                          <a:effectLst/>
                        </a:rPr>
                        <a:t>残差在序列上独立（理想值 </a:t>
                      </a:r>
                      <a:r>
                        <a:rPr lang="en-US" altLang="zh-CN" sz="1800" dirty="0">
                          <a:effectLst/>
                        </a:rPr>
                        <a:t>≈ 2</a:t>
                      </a:r>
                      <a:r>
                        <a:rPr lang="zh-CN" altLang="en-US" sz="1800" dirty="0">
                          <a:effectLst/>
                        </a:rPr>
                        <a:t>）</a:t>
                      </a:r>
                    </a:p>
                  </a:txBody>
                  <a:tcPr marL="0" marR="0" marT="0" marB="0" anchor="ctr"/>
                </a:tc>
                <a:extLst>
                  <a:ext uri="{0D108BD9-81ED-4DB2-BD59-A6C34878D82A}">
                    <a16:rowId xmlns:a16="http://schemas.microsoft.com/office/drawing/2014/main" val="10005"/>
                  </a:ext>
                </a:extLst>
              </a:tr>
              <a:tr h="0">
                <a:tc>
                  <a:txBody>
                    <a:bodyPr/>
                    <a:lstStyle/>
                    <a:p>
                      <a:pPr indent="0" algn="ctr" fontAlgn="ctr">
                        <a:lnSpc>
                          <a:spcPct val="200000"/>
                        </a:lnSpc>
                        <a:buClrTx/>
                        <a:buSzTx/>
                        <a:buFontTx/>
                      </a:pPr>
                      <a:r>
                        <a:rPr lang="en-US" altLang="zh-CN" sz="1800" dirty="0">
                          <a:effectLst/>
                        </a:rPr>
                        <a:t>共线性（Cond. No.）</a:t>
                      </a:r>
                    </a:p>
                  </a:txBody>
                  <a:tcPr marL="0" marR="0" marT="0" marB="0" anchor="ctr"/>
                </a:tc>
                <a:tc>
                  <a:txBody>
                    <a:bodyPr/>
                    <a:lstStyle/>
                    <a:p>
                      <a:pPr indent="0" algn="ctr" fontAlgn="ctr">
                        <a:lnSpc>
                          <a:spcPct val="200000"/>
                        </a:lnSpc>
                        <a:buClrTx/>
                        <a:buSzTx/>
                        <a:buFontTx/>
                      </a:pPr>
                      <a:r>
                        <a:rPr lang="en-US" altLang="zh-CN" sz="1800" dirty="0">
                          <a:effectLst/>
                        </a:rPr>
                        <a:t>20.0</a:t>
                      </a:r>
                    </a:p>
                  </a:txBody>
                  <a:tcPr marL="0" marR="0" marT="0" marB="0" anchor="ctr"/>
                </a:tc>
                <a:tc>
                  <a:txBody>
                    <a:bodyPr/>
                    <a:lstStyle/>
                    <a:p>
                      <a:pPr indent="0" algn="ctr" fontAlgn="ctr">
                        <a:lnSpc>
                          <a:spcPct val="200000"/>
                        </a:lnSpc>
                        <a:buClrTx/>
                        <a:buSzTx/>
                        <a:buFontTx/>
                      </a:pPr>
                      <a:r>
                        <a:rPr lang="en-US" altLang="zh-CN" sz="1800" dirty="0">
                          <a:effectLst/>
                        </a:rPr>
                        <a:t>20.1</a:t>
                      </a:r>
                    </a:p>
                  </a:txBody>
                  <a:tcPr marL="0" marR="0" marT="0" marB="0" anchor="ctr"/>
                </a:tc>
                <a:tc>
                  <a:txBody>
                    <a:bodyPr/>
                    <a:lstStyle/>
                    <a:p>
                      <a:pPr indent="0" algn="ctr" fontAlgn="ctr">
                        <a:lnSpc>
                          <a:spcPct val="200000"/>
                        </a:lnSpc>
                        <a:buClrTx/>
                        <a:buSzTx/>
                        <a:buFontTx/>
                      </a:pPr>
                      <a:r>
                        <a:rPr lang="en-US" altLang="zh-CN" sz="1800" dirty="0" err="1">
                          <a:effectLst/>
                        </a:rPr>
                        <a:t>无严重共线性</a:t>
                      </a:r>
                      <a:r>
                        <a:rPr lang="en-US" altLang="zh-CN" sz="1800" dirty="0">
                          <a:effectLst/>
                        </a:rPr>
                        <a:t>（&lt; 30 安全）</a:t>
                      </a:r>
                    </a:p>
                  </a:txBody>
                  <a:tcPr marL="0" marR="0" marT="0"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最终模型：回归结果</a:t>
            </a:r>
          </a:p>
        </p:txBody>
      </p:sp>
      <p:pic>
        <p:nvPicPr>
          <p:cNvPr id="3" name="图片 2" descr="截屏2025-12-23 00.36.44"/>
          <p:cNvPicPr>
            <a:picLocks noChangeAspect="1"/>
          </p:cNvPicPr>
          <p:nvPr/>
        </p:nvPicPr>
        <p:blipFill>
          <a:blip r:embed="rId3"/>
          <a:stretch>
            <a:fillRect/>
          </a:stretch>
        </p:blipFill>
        <p:spPr>
          <a:xfrm>
            <a:off x="4546600" y="844550"/>
            <a:ext cx="7202805" cy="5931535"/>
          </a:xfrm>
          <a:prstGeom prst="rect">
            <a:avLst/>
          </a:prstGeom>
        </p:spPr>
      </p:pic>
      <p:sp>
        <p:nvSpPr>
          <p:cNvPr id="4" name="文本框 3"/>
          <p:cNvSpPr txBox="1"/>
          <p:nvPr/>
        </p:nvSpPr>
        <p:spPr>
          <a:xfrm>
            <a:off x="443230" y="3071813"/>
            <a:ext cx="5080000" cy="1476375"/>
          </a:xfrm>
          <a:prstGeom prst="rect">
            <a:avLst/>
          </a:prstGeom>
        </p:spPr>
        <p:txBody>
          <a:bodyPr>
            <a:spAutoFit/>
          </a:bodyPr>
          <a:lstStyle/>
          <a:p>
            <a:pPr marL="0" indent="0">
              <a:spcBef>
                <a:spcPct val="0"/>
              </a:spcBef>
              <a:spcAft>
                <a:spcPct val="0"/>
              </a:spcAft>
            </a:pPr>
            <a:r>
              <a:rPr lang="zh-CN" altLang="en-US" sz="1800" b="1" i="0" dirty="0">
                <a:solidFill>
                  <a:srgbClr val="191B1F"/>
                </a:solidFill>
                <a:effectLst/>
                <a:latin typeface="+mn-ea"/>
                <a:cs typeface="+mn-ea"/>
              </a:rPr>
              <a:t>8</a:t>
            </a:r>
            <a:r>
              <a:rPr lang="zh-CN" altLang="en-US" sz="1800" b="0" i="0" dirty="0">
                <a:solidFill>
                  <a:srgbClr val="191B1F"/>
                </a:solidFill>
                <a:effectLst/>
                <a:latin typeface="+mn-ea"/>
                <a:cs typeface="+mn-ea"/>
              </a:rPr>
              <a:t> 个显著变量 (p &lt; 0.05)</a:t>
            </a:r>
          </a:p>
          <a:p>
            <a:pPr marL="0" indent="0">
              <a:spcBef>
                <a:spcPct val="0"/>
              </a:spcBef>
              <a:spcAft>
                <a:spcPct val="0"/>
              </a:spcAft>
            </a:pPr>
            <a:r>
              <a:rPr lang="zh-CN" altLang="en-US" sz="1800" b="0" i="0" dirty="0">
                <a:solidFill>
                  <a:srgbClr val="191B1F"/>
                </a:solidFill>
                <a:effectLst/>
                <a:latin typeface="+mn-ea"/>
                <a:cs typeface="+mn-ea"/>
              </a:rPr>
              <a:t>含 4 临床 + 4 基因</a:t>
            </a:r>
          </a:p>
          <a:p>
            <a:pPr marL="0" indent="0">
              <a:spcBef>
                <a:spcPct val="0"/>
              </a:spcBef>
              <a:spcAft>
                <a:spcPct val="0"/>
              </a:spcAft>
            </a:pPr>
            <a:endParaRPr lang="zh-CN" altLang="en-US" sz="1800" b="0" i="0" dirty="0">
              <a:solidFill>
                <a:srgbClr val="191B1F"/>
              </a:solidFill>
              <a:effectLst/>
              <a:latin typeface="+mn-ea"/>
              <a:cs typeface="+mn-ea"/>
            </a:endParaRPr>
          </a:p>
          <a:p>
            <a:pPr marL="0" indent="0">
              <a:spcBef>
                <a:spcPct val="0"/>
              </a:spcBef>
              <a:spcAft>
                <a:spcPct val="0"/>
              </a:spcAft>
            </a:pPr>
            <a:r>
              <a:rPr lang="en-US" altLang="zh-CN" sz="1800" b="1" i="0" dirty="0">
                <a:solidFill>
                  <a:srgbClr val="191B1F"/>
                </a:solidFill>
                <a:effectLst/>
                <a:latin typeface="+mn-ea"/>
                <a:cs typeface="+mn-ea"/>
              </a:rPr>
              <a:t>4</a:t>
            </a:r>
            <a:r>
              <a:rPr lang="en-US" altLang="zh-CN" sz="1800" b="0" i="0" dirty="0">
                <a:solidFill>
                  <a:srgbClr val="191B1F"/>
                </a:solidFill>
                <a:effectLst/>
                <a:latin typeface="+mn-ea"/>
                <a:cs typeface="+mn-ea"/>
              </a:rPr>
              <a:t> </a:t>
            </a:r>
            <a:r>
              <a:rPr lang="zh-CN" altLang="en-US" sz="1800" b="0" i="0" dirty="0">
                <a:solidFill>
                  <a:srgbClr val="191B1F"/>
                </a:solidFill>
                <a:effectLst/>
                <a:latin typeface="+mn-ea"/>
                <a:cs typeface="+mn-ea"/>
              </a:rPr>
              <a:t>个边缘显著变量</a:t>
            </a:r>
          </a:p>
          <a:p>
            <a:pPr marL="0" indent="0">
              <a:spcBef>
                <a:spcPct val="0"/>
              </a:spcBef>
              <a:spcAft>
                <a:spcPct val="0"/>
              </a:spcAft>
            </a:pPr>
            <a:r>
              <a:rPr lang="en-US" altLang="zh-CN" sz="1800" b="0" i="0" dirty="0">
                <a:solidFill>
                  <a:srgbClr val="191B1F"/>
                </a:solidFill>
                <a:effectLst/>
                <a:latin typeface="+mn-ea"/>
                <a:cs typeface="+mn-ea"/>
              </a:rPr>
              <a:t> (0.05 &lt; p &lt; 0.10)</a:t>
            </a:r>
          </a:p>
        </p:txBody>
      </p:sp>
      <p:sp>
        <p:nvSpPr>
          <p:cNvPr id="5" name="矩形 4">
            <a:extLst>
              <a:ext uri="{FF2B5EF4-FFF2-40B4-BE49-F238E27FC236}">
                <a16:creationId xmlns:a16="http://schemas.microsoft.com/office/drawing/2014/main" id="{D0D0EF37-DF9E-0CDA-BF5A-E73E9C577DB0}"/>
              </a:ext>
            </a:extLst>
          </p:cNvPr>
          <p:cNvSpPr/>
          <p:nvPr/>
        </p:nvSpPr>
        <p:spPr>
          <a:xfrm>
            <a:off x="4643120" y="1889760"/>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3DFC72E-9872-E460-41D6-6CC55BA986D5}"/>
              </a:ext>
            </a:extLst>
          </p:cNvPr>
          <p:cNvSpPr/>
          <p:nvPr/>
        </p:nvSpPr>
        <p:spPr>
          <a:xfrm>
            <a:off x="4643120" y="1538605"/>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E0F9F85-FD11-C316-EE3B-4C6C3CEF9B71}"/>
              </a:ext>
            </a:extLst>
          </p:cNvPr>
          <p:cNvSpPr/>
          <p:nvPr/>
        </p:nvSpPr>
        <p:spPr>
          <a:xfrm>
            <a:off x="4643120" y="2852738"/>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8D0A008-0CC0-081B-2EC7-DF4892D091FE}"/>
              </a:ext>
            </a:extLst>
          </p:cNvPr>
          <p:cNvSpPr/>
          <p:nvPr/>
        </p:nvSpPr>
        <p:spPr>
          <a:xfrm>
            <a:off x="4642802" y="4114800"/>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DDFB45B-AA2D-877D-5708-E6AEFBC2752B}"/>
              </a:ext>
            </a:extLst>
          </p:cNvPr>
          <p:cNvSpPr/>
          <p:nvPr/>
        </p:nvSpPr>
        <p:spPr>
          <a:xfrm>
            <a:off x="4642802" y="4452621"/>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CCBCAD0-8B7F-AE03-1BC5-1C24E2F44179}"/>
              </a:ext>
            </a:extLst>
          </p:cNvPr>
          <p:cNvSpPr/>
          <p:nvPr/>
        </p:nvSpPr>
        <p:spPr>
          <a:xfrm>
            <a:off x="4642802" y="4814411"/>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A34048E-91DD-DA47-B7AD-6C1F5FCD9E46}"/>
              </a:ext>
            </a:extLst>
          </p:cNvPr>
          <p:cNvSpPr/>
          <p:nvPr/>
        </p:nvSpPr>
        <p:spPr>
          <a:xfrm>
            <a:off x="4642802" y="5516881"/>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DBDAB0B-43C7-BBD6-7D79-D47956A85A5D}"/>
              </a:ext>
            </a:extLst>
          </p:cNvPr>
          <p:cNvSpPr/>
          <p:nvPr/>
        </p:nvSpPr>
        <p:spPr>
          <a:xfrm>
            <a:off x="4642802" y="6066128"/>
            <a:ext cx="7105968" cy="1422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数据处理</a:t>
            </a:r>
            <a:r>
              <a:rPr lang="zh-CN" altLang="en-US" b="1" dirty="0">
                <a:solidFill>
                  <a:schemeClr val="bg1">
                    <a:lumMod val="85000"/>
                  </a:schemeClr>
                </a:solidFill>
                <a:latin typeface="Arial"/>
                <a:ea typeface="微软雅黑"/>
              </a:rPr>
              <a:t>    描述性统计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830997"/>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重要变量概述（基因）</a:t>
            </a:r>
            <a:endParaRPr lang="en-US" altLang="zh-CN" b="1" dirty="0">
              <a:latin typeface="Arial"/>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6" name="文本框 5">
            <a:extLst>
              <a:ext uri="{FF2B5EF4-FFF2-40B4-BE49-F238E27FC236}">
                <a16:creationId xmlns:a16="http://schemas.microsoft.com/office/drawing/2014/main" id="{DC2C8A23-FEE5-8254-9FA9-91AC9B5CA9B6}"/>
              </a:ext>
            </a:extLst>
          </p:cNvPr>
          <p:cNvSpPr txBox="1"/>
          <p:nvPr/>
        </p:nvSpPr>
        <p:spPr>
          <a:xfrm>
            <a:off x="345329" y="1537159"/>
            <a:ext cx="5750671" cy="457946"/>
          </a:xfrm>
          <a:prstGeom prst="rect">
            <a:avLst/>
          </a:prstGeom>
          <a:noFill/>
        </p:spPr>
        <p:txBody>
          <a:bodyPr wrap="square">
            <a:spAutoFit/>
          </a:bodyPr>
          <a:lstStyle/>
          <a:p>
            <a:pPr>
              <a:lnSpc>
                <a:spcPct val="150000"/>
              </a:lnSpc>
            </a:pPr>
            <a:r>
              <a:rPr lang="zh-CN" altLang="en-US" dirty="0"/>
              <a:t>各个基因在不同肿瘤样本中的</a:t>
            </a:r>
            <a:r>
              <a:rPr lang="en-US" altLang="zh-CN" dirty="0"/>
              <a:t>mRNA</a:t>
            </a:r>
            <a:r>
              <a:rPr lang="zh-CN" altLang="en-US" dirty="0"/>
              <a:t>表达</a:t>
            </a:r>
            <a:r>
              <a:rPr lang="en-US" altLang="zh-CN" dirty="0"/>
              <a:t>Z</a:t>
            </a:r>
            <a:r>
              <a:rPr lang="zh-CN" altLang="en-US" dirty="0"/>
              <a:t>分数</a:t>
            </a:r>
            <a:endParaRPr lang="zh-CN" altLang="en-US" b="0" i="0" dirty="0">
              <a:solidFill>
                <a:srgbClr val="191B1F"/>
              </a:solidFill>
              <a:effectLst/>
              <a:latin typeface="思源黑体 CN" panose="020B0500000000000000" pitchFamily="34" charset="-122"/>
              <a:ea typeface="思源黑体 CN" panose="020B0500000000000000"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5950194" y="1011742"/>
                <a:ext cx="6021977" cy="692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m:rPr>
                              <m:nor/>
                            </m:rPr>
                            <a:rPr lang="zh-CN" altLang="en-US" dirty="0"/>
                            <m:t>肿瘤样本中的表达值−参照样本中的表达均值</m:t>
                          </m:r>
                        </m:num>
                        <m:den>
                          <m:r>
                            <m:rPr>
                              <m:nor/>
                            </m:rPr>
                            <a:rPr lang="zh-CN" altLang="en-US" dirty="0"/>
                            <m:t>参照样本表达的标准差</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950194" y="1011742"/>
                <a:ext cx="6021977" cy="692497"/>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3" name="表格 2"/>
          <p:cNvGraphicFramePr>
            <a:graphicFrameLocks noGrp="1"/>
          </p:cNvGraphicFramePr>
          <p:nvPr/>
        </p:nvGraphicFramePr>
        <p:xfrm>
          <a:off x="641442" y="2520525"/>
          <a:ext cx="10181232" cy="3484488"/>
        </p:xfrm>
        <a:graphic>
          <a:graphicData uri="http://schemas.openxmlformats.org/drawingml/2006/table">
            <a:tbl>
              <a:tblPr/>
              <a:tblGrid>
                <a:gridCol w="1272654">
                  <a:extLst>
                    <a:ext uri="{9D8B030D-6E8A-4147-A177-3AD203B41FA5}">
                      <a16:colId xmlns:a16="http://schemas.microsoft.com/office/drawing/2014/main" val="2479104814"/>
                    </a:ext>
                  </a:extLst>
                </a:gridCol>
                <a:gridCol w="1272654">
                  <a:extLst>
                    <a:ext uri="{9D8B030D-6E8A-4147-A177-3AD203B41FA5}">
                      <a16:colId xmlns:a16="http://schemas.microsoft.com/office/drawing/2014/main" val="860638809"/>
                    </a:ext>
                  </a:extLst>
                </a:gridCol>
                <a:gridCol w="1272654">
                  <a:extLst>
                    <a:ext uri="{9D8B030D-6E8A-4147-A177-3AD203B41FA5}">
                      <a16:colId xmlns:a16="http://schemas.microsoft.com/office/drawing/2014/main" val="2263464727"/>
                    </a:ext>
                  </a:extLst>
                </a:gridCol>
                <a:gridCol w="1272654">
                  <a:extLst>
                    <a:ext uri="{9D8B030D-6E8A-4147-A177-3AD203B41FA5}">
                      <a16:colId xmlns:a16="http://schemas.microsoft.com/office/drawing/2014/main" val="1169887943"/>
                    </a:ext>
                  </a:extLst>
                </a:gridCol>
                <a:gridCol w="1272654">
                  <a:extLst>
                    <a:ext uri="{9D8B030D-6E8A-4147-A177-3AD203B41FA5}">
                      <a16:colId xmlns:a16="http://schemas.microsoft.com/office/drawing/2014/main" val="2872367341"/>
                    </a:ext>
                  </a:extLst>
                </a:gridCol>
                <a:gridCol w="1272654">
                  <a:extLst>
                    <a:ext uri="{9D8B030D-6E8A-4147-A177-3AD203B41FA5}">
                      <a16:colId xmlns:a16="http://schemas.microsoft.com/office/drawing/2014/main" val="2744121416"/>
                    </a:ext>
                  </a:extLst>
                </a:gridCol>
                <a:gridCol w="1272654">
                  <a:extLst>
                    <a:ext uri="{9D8B030D-6E8A-4147-A177-3AD203B41FA5}">
                      <a16:colId xmlns:a16="http://schemas.microsoft.com/office/drawing/2014/main" val="1175315633"/>
                    </a:ext>
                  </a:extLst>
                </a:gridCol>
                <a:gridCol w="1272654">
                  <a:extLst>
                    <a:ext uri="{9D8B030D-6E8A-4147-A177-3AD203B41FA5}">
                      <a16:colId xmlns:a16="http://schemas.microsoft.com/office/drawing/2014/main" val="271849398"/>
                    </a:ext>
                  </a:extLst>
                </a:gridCol>
              </a:tblGrid>
              <a:tr h="497784">
                <a:tc>
                  <a:txBody>
                    <a:bodyPr/>
                    <a:lstStyle/>
                    <a:p>
                      <a:pPr algn="ctr" fontAlgn="ctr"/>
                      <a:r>
                        <a:rPr lang="en-US" sz="2400" b="0" i="0" u="none" strike="noStrike" dirty="0">
                          <a:solidFill>
                            <a:srgbClr val="000000"/>
                          </a:solidFill>
                          <a:effectLst/>
                          <a:latin typeface="等线" panose="02010600030101010101" pitchFamily="2" charset="-122"/>
                          <a:ea typeface="等线" panose="02010600030101010101" pitchFamily="2" charset="-122"/>
                        </a:rPr>
                        <a:t>brca1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brca2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palb2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pten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tp53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cdh1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b="0" i="0" u="none" strike="noStrike">
                          <a:solidFill>
                            <a:srgbClr val="000000"/>
                          </a:solidFill>
                          <a:effectLst/>
                          <a:latin typeface="等线" panose="02010600030101010101" pitchFamily="2" charset="-122"/>
                          <a:ea typeface="等线" panose="02010600030101010101" pitchFamily="2" charset="-122"/>
                        </a:rPr>
                        <a:t>chek2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220289"/>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-1.399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-0.5738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-1.6217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1.4524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0.3504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1.1517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0.0348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0.1266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843297"/>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0.2777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-1.2154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0.5296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-0.0136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-0.2659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1.3594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0.7961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7635060"/>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0.067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-0.8426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0.2114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-0.3326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0.5141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-0.0803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1.1398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0.4187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141981"/>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0.6744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-0.5428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-1.6592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0.6369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1.6708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-0.888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1.2491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-1.1889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527461"/>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1.2932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-0.9039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-0.7219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0.2168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0.3484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0.3897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0.9131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0.9356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6899012"/>
                  </a:ext>
                </a:extLst>
              </a:tr>
              <a:tr h="497784">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-0.4341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0.6931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0.6909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1.084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-1.9371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rgbClr val="000000"/>
                          </a:solidFill>
                          <a:effectLst/>
                          <a:latin typeface="等线" panose="02010600030101010101" pitchFamily="2" charset="-122"/>
                          <a:ea typeface="等线" panose="02010600030101010101" pitchFamily="2" charset="-122"/>
                        </a:rPr>
                        <a:t>0.9252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1.152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effectLst/>
                          <a:latin typeface="等线" panose="02010600030101010101" pitchFamily="2" charset="-122"/>
                          <a:ea typeface="等线" panose="02010600030101010101" pitchFamily="2" charset="-122"/>
                        </a:rPr>
                        <a:t>0.7951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0394993"/>
                  </a:ext>
                </a:extLst>
              </a:tr>
            </a:tbl>
          </a:graphicData>
        </a:graphic>
      </p:graphicFrame>
    </p:spTree>
    <p:extLst>
      <p:ext uri="{BB962C8B-B14F-4D97-AF65-F5344CB8AC3E}">
        <p14:creationId xmlns:p14="http://schemas.microsoft.com/office/powerpoint/2010/main" val="2875100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显著预测因子</a:t>
            </a:r>
            <a:r>
              <a:rPr kumimoji="0" lang="en-US" altLang="zh-CN" sz="2400" b="1" i="0" u="none" strike="noStrike" kern="1200" cap="none" spc="0" normalizeH="0" baseline="0" noProof="0" dirty="0">
                <a:ln>
                  <a:noFill/>
                </a:ln>
                <a:effectLst/>
                <a:uLnTx/>
                <a:uFillTx/>
                <a:latin typeface="Arial" panose="020B0604020202090204"/>
                <a:ea typeface="微软雅黑"/>
                <a:cs typeface="+mn-cs"/>
              </a:rPr>
              <a:t> —— </a:t>
            </a:r>
            <a:r>
              <a:rPr kumimoji="0" lang="zh-CN" altLang="en-US" sz="2400" b="1" i="0" u="none" strike="noStrike" kern="1200" cap="none" spc="0" normalizeH="0" baseline="0" noProof="0" dirty="0">
                <a:ln>
                  <a:noFill/>
                </a:ln>
                <a:effectLst/>
                <a:uLnTx/>
                <a:uFillTx/>
                <a:latin typeface="Arial" panose="020B0604020202090204"/>
                <a:ea typeface="微软雅黑"/>
                <a:cs typeface="+mn-cs"/>
              </a:rPr>
              <a:t>临床变量</a:t>
            </a:r>
          </a:p>
        </p:txBody>
      </p:sp>
      <mc:AlternateContent xmlns:mc="http://schemas.openxmlformats.org/markup-compatibility/2006" xmlns:a14="http://schemas.microsoft.com/office/drawing/2010/main">
        <mc:Choice Requires="a14">
          <p:graphicFrame>
            <p:nvGraphicFramePr>
              <p:cNvPr id="5" name="表格 4"/>
              <p:cNvGraphicFramePr/>
              <p:nvPr/>
            </p:nvGraphicFramePr>
            <p:xfrm>
              <a:off x="443230" y="1762760"/>
              <a:ext cx="11353165" cy="4133977"/>
            </p:xfrm>
            <a:graphic>
              <a:graphicData uri="http://schemas.openxmlformats.org/drawingml/2006/table">
                <a:tbl>
                  <a:tblPr>
                    <a:tableStyleId>{2D5ABB26-0587-4C30-8999-92F81FD0307C}</a:tableStyleId>
                  </a:tblPr>
                  <a:tblGrid>
                    <a:gridCol w="1800225">
                      <a:extLst>
                        <a:ext uri="{9D8B030D-6E8A-4147-A177-3AD203B41FA5}">
                          <a16:colId xmlns:a16="http://schemas.microsoft.com/office/drawing/2014/main" val="20000"/>
                        </a:ext>
                      </a:extLst>
                    </a:gridCol>
                    <a:gridCol w="1061085">
                      <a:extLst>
                        <a:ext uri="{9D8B030D-6E8A-4147-A177-3AD203B41FA5}">
                          <a16:colId xmlns:a16="http://schemas.microsoft.com/office/drawing/2014/main" val="20001"/>
                        </a:ext>
                      </a:extLst>
                    </a:gridCol>
                    <a:gridCol w="1951990">
                      <a:extLst>
                        <a:ext uri="{9D8B030D-6E8A-4147-A177-3AD203B41FA5}">
                          <a16:colId xmlns:a16="http://schemas.microsoft.com/office/drawing/2014/main" val="20002"/>
                        </a:ext>
                      </a:extLst>
                    </a:gridCol>
                    <a:gridCol w="6539865">
                      <a:extLst>
                        <a:ext uri="{9D8B030D-6E8A-4147-A177-3AD203B41FA5}">
                          <a16:colId xmlns:a16="http://schemas.microsoft.com/office/drawing/2014/main" val="20003"/>
                        </a:ext>
                      </a:extLst>
                    </a:gridCol>
                  </a:tblGrid>
                  <a:tr h="462280">
                    <a:tc>
                      <a:txBody>
                        <a:bodyPr/>
                        <a:lstStyle/>
                        <a:p>
                          <a:pPr indent="0" algn="ctr" fontAlgn="ctr">
                            <a:lnSpc>
                              <a:spcPct val="200000"/>
                            </a:lnSpc>
                            <a:buClrTx/>
                            <a:buSzTx/>
                            <a:buFontTx/>
                          </a:pPr>
                          <a:r>
                            <a:rPr lang="en-US" altLang="zh-CN" sz="1600" b="1" dirty="0" err="1"/>
                            <a:t>变量</a:t>
                          </a:r>
                          <a:endParaRPr lang="en-US" altLang="zh-CN" sz="1600" b="1" dirty="0"/>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en-US" altLang="zh-CN" sz="1600" b="1" dirty="0" err="1"/>
                            <a:t>系数</a:t>
                          </a:r>
                          <a:endParaRPr lang="en-US" altLang="zh-CN" sz="1600" b="1" dirty="0"/>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en-US" altLang="zh-CN" sz="1600" b="1" dirty="0"/>
                            <a:t>95% CI</a:t>
                          </a:r>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zh-CN" altLang="en-US" sz="1600" b="1" dirty="0"/>
                            <a:t>含义</a:t>
                          </a:r>
                          <a:r>
                            <a:rPr lang="zh-CN" altLang="en-US" sz="1600" b="0" dirty="0"/>
                            <a:t>（在控制其他变量后）</a:t>
                          </a:r>
                        </a:p>
                      </a:txBody>
                      <a:tcPr marL="0" marR="0" marT="0" marB="0" anchor="ctr">
                        <a:lnB w="6350" cap="flat" cmpd="sng" algn="ctr">
                          <a:no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indent="0" algn="ctr" fontAlgn="ctr">
                            <a:lnSpc>
                              <a:spcPct val="200000"/>
                            </a:lnSpc>
                            <a:buClrTx/>
                            <a:buSzTx/>
                            <a:buFontTx/>
                          </a:pPr>
                          <a:r>
                            <a:rPr lang="en-US" altLang="zh-CN" sz="1600" dirty="0" err="1"/>
                            <a:t>lymph_log_scaled</a:t>
                          </a:r>
                          <a:endParaRPr lang="en-US" altLang="zh-CN" sz="1600" dirty="0"/>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+0.126</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[0.107, 0.145]</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zh-CN" altLang="en-US" sz="1600" dirty="0"/>
                            <a:t>标准化后的淋巴结数量每增加 </a:t>
                          </a:r>
                          <a:r>
                            <a:rPr lang="en-US" altLang="zh-CN" sz="1600" dirty="0"/>
                            <a:t>1%</a:t>
                          </a:r>
                          <a:r>
                            <a:rPr lang="zh-CN" altLang="en-US" sz="1600" dirty="0"/>
                            <a:t>，肿瘤的大小平均增加约 </a:t>
                          </a:r>
                          <a:r>
                            <a:rPr lang="en-US" altLang="zh-CN" sz="1600" dirty="0"/>
                            <a:t>0.126%</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indent="0" algn="ctr" fontAlgn="ctr">
                            <a:lnSpc>
                              <a:spcPct val="200000"/>
                            </a:lnSpc>
                            <a:buClrTx/>
                            <a:buSzTx/>
                            <a:buFontTx/>
                          </a:pPr>
                          <a:r>
                            <a:rPr lang="en-US" altLang="zh-CN" sz="1600" dirty="0" err="1"/>
                            <a:t>age_scaled</a:t>
                          </a:r>
                          <a:endParaRPr lang="en-US" altLang="zh-CN" sz="1600" dirty="0"/>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+0.042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[0.023, 0.062]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200000"/>
                            </a:lnSpc>
                            <a:spcBef>
                              <a:spcPts val="0"/>
                            </a:spcBef>
                            <a:spcAft>
                              <a:spcPts val="0"/>
                            </a:spcAft>
                            <a:buClrTx/>
                            <a:buSzTx/>
                            <a:buFontTx/>
                            <a:buNone/>
                            <a:tabLst/>
                            <a:defRPr/>
                          </a:pPr>
                          <a:r>
                            <a:rPr lang="zh-CN" altLang="en-US" sz="1600" dirty="0"/>
                            <a:t>年龄每增加 </a:t>
                          </a:r>
                          <a:r>
                            <a:rPr lang="en-US" altLang="zh-CN" sz="1600" dirty="0"/>
                            <a:t>1 </a:t>
                          </a:r>
                          <a:r>
                            <a:rPr lang="zh-CN" altLang="en-US" sz="1600" dirty="0"/>
                            <a:t>个标准差（标准化后的年龄每增加</a:t>
                          </a:r>
                          <a:r>
                            <a:rPr lang="en-US" altLang="zh-CN" sz="1600" dirty="0"/>
                            <a:t>1</a:t>
                          </a:r>
                          <a:r>
                            <a:rPr lang="zh-CN" altLang="en-US" sz="1600" dirty="0"/>
                            <a:t>岁），肿瘤的大小平均增加约 </a:t>
                          </a:r>
                          <a:r>
                            <a:rPr lang="en-US" altLang="zh-CN" sz="1600" dirty="0"/>
                            <a:t>4.3%</a:t>
                          </a:r>
                          <a:r>
                            <a:rPr lang="zh-CN" altLang="en-US" sz="1600" dirty="0"/>
                            <a:t>（</a:t>
                          </a:r>
                          <a14:m>
                            <m:oMath xmlns:m="http://schemas.openxmlformats.org/officeDocument/2006/math">
                              <m:sSup>
                                <m:sSupPr>
                                  <m:ctrlPr>
                                    <a:rPr lang="zh-CN" altLang="zh-CN" sz="1800" i="1" kern="1200" smtClean="0">
                                      <a:solidFill>
                                        <a:schemeClr val="tx1"/>
                                      </a:solidFill>
                                      <a:effectLst/>
                                      <a:latin typeface="Cambria Math" panose="02040503050406030204" pitchFamily="18" charset="0"/>
                                      <a:ea typeface="+mn-ea"/>
                                      <a:cs typeface="+mn-cs"/>
                                    </a:rPr>
                                  </m:ctrlPr>
                                </m:sSupPr>
                                <m:e>
                                  <m:r>
                                    <a:rPr lang="en-US" altLang="zh-CN" sz="1800" i="1" kern="1200">
                                      <a:solidFill>
                                        <a:schemeClr val="tx1"/>
                                      </a:solidFill>
                                      <a:effectLst/>
                                      <a:latin typeface="Cambria Math" panose="02040503050406030204" pitchFamily="18" charset="0"/>
                                      <a:ea typeface="+mn-ea"/>
                                      <a:cs typeface="+mn-cs"/>
                                    </a:rPr>
                                    <m:t>𝑒</m:t>
                                  </m:r>
                                </m:e>
                                <m:sup>
                                  <m:r>
                                    <a:rPr lang="en-US" altLang="zh-CN" sz="1800" i="1" kern="1200">
                                      <a:solidFill>
                                        <a:schemeClr val="tx1"/>
                                      </a:solidFill>
                                      <a:effectLst/>
                                      <a:latin typeface="Cambria Math" panose="02040503050406030204" pitchFamily="18" charset="0"/>
                                      <a:ea typeface="+mn-ea"/>
                                      <a:cs typeface="+mn-cs"/>
                                    </a:rPr>
                                    <m:t>0.042</m:t>
                                  </m:r>
                                </m:sup>
                              </m:sSup>
                              <m:r>
                                <a:rPr lang="en-US" altLang="zh-CN" sz="1800" i="1" kern="1200">
                                  <a:solidFill>
                                    <a:schemeClr val="tx1"/>
                                  </a:solidFill>
                                  <a:effectLst/>
                                  <a:latin typeface="Cambria Math" panose="02040503050406030204" pitchFamily="18" charset="0"/>
                                  <a:ea typeface="+mn-ea"/>
                                  <a:cs typeface="+mn-cs"/>
                                </a:rPr>
                                <m:t>−1≈0.0429=4.29%</m:t>
                              </m:r>
                            </m:oMath>
                          </a14:m>
                          <a:r>
                            <a:rPr lang="zh-CN" altLang="en-US" sz="1600" dirty="0"/>
                            <a:t>）</a:t>
                          </a:r>
                          <a:endParaRPr lang="en-US" altLang="zh-CN" sz="1600" dirty="0"/>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indent="0" algn="ctr" fontAlgn="ctr">
                            <a:lnSpc>
                              <a:spcPct val="200000"/>
                            </a:lnSpc>
                            <a:buClrTx/>
                            <a:buSzTx/>
                            <a:buFontTx/>
                          </a:pPr>
                          <a:r>
                            <a:rPr lang="en-US" altLang="zh-CN" sz="1600" dirty="0"/>
                            <a:t>grade_3.0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+0.108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[0.033, 0.183]</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200000"/>
                            </a:lnSpc>
                            <a:spcBef>
                              <a:spcPts val="0"/>
                            </a:spcBef>
                            <a:spcAft>
                              <a:spcPts val="0"/>
                            </a:spcAft>
                            <a:buClrTx/>
                            <a:buSzTx/>
                            <a:buFontTx/>
                            <a:buNone/>
                            <a:tabLst/>
                            <a:defRPr/>
                          </a:pPr>
                          <a:r>
                            <a:rPr lang="en-US" altLang="zh-CN" sz="1600" dirty="0"/>
                            <a:t>Grade 3 </a:t>
                          </a:r>
                          <a:r>
                            <a:rPr lang="zh-CN" altLang="en-US" sz="1600" dirty="0"/>
                            <a:t>组患者的肿瘤平均大小是 </a:t>
                          </a:r>
                          <a:r>
                            <a:rPr lang="en-US" altLang="zh-CN" sz="1600" dirty="0"/>
                            <a:t>Grade 1 </a:t>
                          </a:r>
                          <a:r>
                            <a:rPr lang="zh-CN" altLang="en-US" sz="1600" dirty="0"/>
                            <a:t>组（参照组）的 </a:t>
                          </a:r>
                          <a:r>
                            <a:rPr lang="en-US" altLang="zh-CN" sz="1600" dirty="0"/>
                            <a:t>1.11 </a:t>
                          </a:r>
                          <a:r>
                            <a:rPr lang="zh-CN" altLang="en-US" sz="1600" dirty="0"/>
                            <a:t>倍（高出 </a:t>
                          </a:r>
                          <a:r>
                            <a:rPr lang="en-US" altLang="zh-CN" sz="1600" dirty="0"/>
                            <a:t>11.4%</a:t>
                          </a:r>
                          <a:r>
                            <a:rPr lang="zh-CN" altLang="en-US" sz="1600" dirty="0"/>
                            <a:t>）（</a:t>
                          </a:r>
                          <a14:m>
                            <m:oMath xmlns:m="http://schemas.openxmlformats.org/officeDocument/2006/math">
                              <m:sSup>
                                <m:sSupPr>
                                  <m:ctrlPr>
                                    <a:rPr lang="zh-CN" altLang="zh-CN" sz="1800" i="1" kern="1200" smtClean="0">
                                      <a:solidFill>
                                        <a:schemeClr val="tx1"/>
                                      </a:solidFill>
                                      <a:effectLst/>
                                      <a:latin typeface="Cambria Math" panose="02040503050406030204" pitchFamily="18" charset="0"/>
                                      <a:ea typeface="+mn-ea"/>
                                      <a:cs typeface="+mn-cs"/>
                                    </a:rPr>
                                  </m:ctrlPr>
                                </m:sSupPr>
                                <m:e>
                                  <m:r>
                                    <a:rPr lang="en-US" altLang="zh-CN" sz="1800" i="1" kern="1200">
                                      <a:solidFill>
                                        <a:schemeClr val="tx1"/>
                                      </a:solidFill>
                                      <a:effectLst/>
                                      <a:latin typeface="Cambria Math" panose="02040503050406030204" pitchFamily="18" charset="0"/>
                                      <a:ea typeface="+mn-ea"/>
                                      <a:cs typeface="+mn-cs"/>
                                    </a:rPr>
                                    <m:t>𝑒</m:t>
                                  </m:r>
                                </m:e>
                                <m:sup>
                                  <m:r>
                                    <a:rPr lang="en-US" altLang="zh-CN" sz="1800" i="1" kern="1200">
                                      <a:solidFill>
                                        <a:schemeClr val="tx1"/>
                                      </a:solidFill>
                                      <a:effectLst/>
                                      <a:latin typeface="Cambria Math" panose="02040503050406030204" pitchFamily="18" charset="0"/>
                                      <a:ea typeface="+mn-ea"/>
                                      <a:cs typeface="+mn-cs"/>
                                    </a:rPr>
                                    <m:t>𝛽</m:t>
                                  </m:r>
                                </m:sup>
                              </m:sSup>
                              <m:r>
                                <a:rPr lang="en-US" altLang="zh-CN" sz="1800" i="1" kern="1200">
                                  <a:solidFill>
                                    <a:schemeClr val="tx1"/>
                                  </a:solidFill>
                                  <a:effectLst/>
                                  <a:latin typeface="Cambria Math" panose="02040503050406030204" pitchFamily="18" charset="0"/>
                                  <a:ea typeface="+mn-ea"/>
                                  <a:cs typeface="+mn-cs"/>
                                </a:rPr>
                                <m:t>=</m:t>
                              </m:r>
                              <m:sSup>
                                <m:sSupPr>
                                  <m:ctrlPr>
                                    <a:rPr lang="zh-CN" altLang="zh-CN" sz="1800" i="1" kern="1200">
                                      <a:solidFill>
                                        <a:schemeClr val="tx1"/>
                                      </a:solidFill>
                                      <a:effectLst/>
                                      <a:latin typeface="Cambria Math" panose="02040503050406030204" pitchFamily="18" charset="0"/>
                                      <a:ea typeface="+mn-ea"/>
                                      <a:cs typeface="+mn-cs"/>
                                    </a:rPr>
                                  </m:ctrlPr>
                                </m:sSupPr>
                                <m:e>
                                  <m:r>
                                    <a:rPr lang="en-US" altLang="zh-CN" sz="1800" i="1" kern="1200">
                                      <a:solidFill>
                                        <a:schemeClr val="tx1"/>
                                      </a:solidFill>
                                      <a:effectLst/>
                                      <a:latin typeface="Cambria Math" panose="02040503050406030204" pitchFamily="18" charset="0"/>
                                      <a:ea typeface="+mn-ea"/>
                                      <a:cs typeface="+mn-cs"/>
                                    </a:rPr>
                                    <m:t>𝑒</m:t>
                                  </m:r>
                                </m:e>
                                <m:sup>
                                  <m:r>
                                    <a:rPr lang="en-US" altLang="zh-CN" sz="1800" i="1" kern="1200">
                                      <a:solidFill>
                                        <a:schemeClr val="tx1"/>
                                      </a:solidFill>
                                      <a:effectLst/>
                                      <a:latin typeface="Cambria Math" panose="02040503050406030204" pitchFamily="18" charset="0"/>
                                      <a:ea typeface="+mn-ea"/>
                                      <a:cs typeface="+mn-cs"/>
                                    </a:rPr>
                                    <m:t>0.108</m:t>
                                  </m:r>
                                </m:sup>
                              </m:sSup>
                              <m:r>
                                <a:rPr lang="en-US" altLang="zh-CN" sz="1800" i="1" kern="1200">
                                  <a:solidFill>
                                    <a:schemeClr val="tx1"/>
                                  </a:solidFill>
                                  <a:effectLst/>
                                  <a:latin typeface="Cambria Math" panose="02040503050406030204" pitchFamily="18" charset="0"/>
                                  <a:ea typeface="+mn-ea"/>
                                  <a:cs typeface="+mn-cs"/>
                                </a:rPr>
                                <m:t>≈1.114</m:t>
                              </m:r>
                            </m:oMath>
                          </a14:m>
                          <a:r>
                            <a:rPr lang="zh-CN" altLang="en-US" sz="1600" dirty="0"/>
                            <a:t>）</a:t>
                          </a:r>
                          <a:endParaRPr lang="en-US" altLang="zh-CN" sz="1600" dirty="0"/>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indent="0" algn="ctr" fontAlgn="ctr">
                            <a:lnSpc>
                              <a:spcPct val="200000"/>
                            </a:lnSpc>
                            <a:buClrTx/>
                            <a:buSzTx/>
                            <a:buFontTx/>
                          </a:pPr>
                          <a:r>
                            <a:rPr lang="en-US" altLang="zh-CN" sz="1600" dirty="0"/>
                            <a:t>cohort_2.0</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indent="0" algn="ctr" fontAlgn="ctr">
                            <a:lnSpc>
                              <a:spcPct val="200000"/>
                            </a:lnSpc>
                            <a:buClrTx/>
                            <a:buSzTx/>
                            <a:buFontTx/>
                          </a:pPr>
                          <a:r>
                            <a:rPr lang="en-US" altLang="zh-CN" sz="1600" dirty="0"/>
                            <a:t>-0.076</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indent="0" algn="ctr" fontAlgn="ctr">
                            <a:lnSpc>
                              <a:spcPct val="200000"/>
                            </a:lnSpc>
                            <a:buClrTx/>
                            <a:buSzTx/>
                            <a:buFontTx/>
                          </a:pPr>
                          <a:r>
                            <a:rPr lang="en-US" altLang="zh-CN" sz="1600" dirty="0"/>
                            <a:t>[-0.137, -0.016]</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marL="0" marR="0" lvl="0" indent="0" algn="ctr" defTabSz="914400" rtl="0" eaLnBrk="1" fontAlgn="ctr" latinLnBrk="0" hangingPunct="1">
                            <a:lnSpc>
                              <a:spcPct val="200000"/>
                            </a:lnSpc>
                            <a:spcBef>
                              <a:spcPts val="0"/>
                            </a:spcBef>
                            <a:spcAft>
                              <a:spcPts val="0"/>
                            </a:spcAft>
                            <a:buClrTx/>
                            <a:buSzTx/>
                            <a:buFontTx/>
                            <a:buNone/>
                            <a:tabLst/>
                            <a:defRPr/>
                          </a:pPr>
                          <a:r>
                            <a:rPr lang="en-US" altLang="zh-CN" sz="1600" dirty="0"/>
                            <a:t>Cohort 2 </a:t>
                          </a:r>
                          <a:r>
                            <a:rPr lang="zh-CN" altLang="en-US" sz="1600" dirty="0"/>
                            <a:t>组患者的肿瘤平均大小是 </a:t>
                          </a:r>
                          <a:r>
                            <a:rPr lang="en-US" altLang="zh-CN" sz="1600" dirty="0"/>
                            <a:t>Cohort 1 </a:t>
                          </a:r>
                          <a:r>
                            <a:rPr lang="zh-CN" altLang="en-US" sz="1600" dirty="0"/>
                            <a:t>组（参照组）的 </a:t>
                          </a:r>
                          <a:r>
                            <a:rPr lang="en-US" altLang="zh-CN" sz="1600" dirty="0"/>
                            <a:t>0.93 </a:t>
                          </a:r>
                          <a:r>
                            <a:rPr lang="zh-CN" altLang="en-US" sz="1600" dirty="0"/>
                            <a:t>倍（降低 </a:t>
                          </a:r>
                          <a:r>
                            <a:rPr lang="en-US" altLang="zh-CN" sz="1600" dirty="0"/>
                            <a:t>7.3%</a:t>
                          </a:r>
                          <a:r>
                            <a:rPr lang="zh-CN" altLang="en-US" sz="1600" dirty="0"/>
                            <a:t>）（</a:t>
                          </a:r>
                          <a14:m>
                            <m:oMath xmlns:m="http://schemas.openxmlformats.org/officeDocument/2006/math">
                              <m:sSup>
                                <m:sSupPr>
                                  <m:ctrlPr>
                                    <a:rPr lang="zh-CN" altLang="zh-CN" sz="1800" i="1" kern="1200" smtClean="0">
                                      <a:solidFill>
                                        <a:schemeClr val="tx1"/>
                                      </a:solidFill>
                                      <a:effectLst/>
                                      <a:latin typeface="Cambria Math" panose="02040503050406030204" pitchFamily="18" charset="0"/>
                                      <a:ea typeface="+mn-ea"/>
                                      <a:cs typeface="+mn-cs"/>
                                    </a:rPr>
                                  </m:ctrlPr>
                                </m:sSupPr>
                                <m:e>
                                  <m:r>
                                    <a:rPr lang="en-US" altLang="zh-CN" sz="1800" i="1" kern="1200">
                                      <a:solidFill>
                                        <a:schemeClr val="tx1"/>
                                      </a:solidFill>
                                      <a:effectLst/>
                                      <a:latin typeface="Cambria Math" panose="02040503050406030204" pitchFamily="18" charset="0"/>
                                      <a:ea typeface="+mn-ea"/>
                                      <a:cs typeface="+mn-cs"/>
                                    </a:rPr>
                                    <m:t>𝑒</m:t>
                                  </m:r>
                                </m:e>
                                <m:sup>
                                  <m:r>
                                    <a:rPr lang="en-US" altLang="zh-CN" sz="1800" i="1" kern="1200">
                                      <a:solidFill>
                                        <a:schemeClr val="tx1"/>
                                      </a:solidFill>
                                      <a:effectLst/>
                                      <a:latin typeface="Cambria Math" panose="02040503050406030204" pitchFamily="18" charset="0"/>
                                      <a:ea typeface="+mn-ea"/>
                                      <a:cs typeface="+mn-cs"/>
                                    </a:rPr>
                                    <m:t>𝛽</m:t>
                                  </m:r>
                                </m:sup>
                              </m:sSup>
                              <m:r>
                                <a:rPr lang="en-US" altLang="zh-CN" sz="1800" i="1" kern="1200">
                                  <a:solidFill>
                                    <a:schemeClr val="tx1"/>
                                  </a:solidFill>
                                  <a:effectLst/>
                                  <a:latin typeface="Cambria Math" panose="02040503050406030204" pitchFamily="18" charset="0"/>
                                  <a:ea typeface="+mn-ea"/>
                                  <a:cs typeface="+mn-cs"/>
                                </a:rPr>
                                <m:t>=</m:t>
                              </m:r>
                              <m:sSup>
                                <m:sSupPr>
                                  <m:ctrlPr>
                                    <a:rPr lang="zh-CN" altLang="zh-CN" sz="1800" i="1" kern="1200">
                                      <a:solidFill>
                                        <a:schemeClr val="tx1"/>
                                      </a:solidFill>
                                      <a:effectLst/>
                                      <a:latin typeface="Cambria Math" panose="02040503050406030204" pitchFamily="18" charset="0"/>
                                      <a:ea typeface="+mn-ea"/>
                                      <a:cs typeface="+mn-cs"/>
                                    </a:rPr>
                                  </m:ctrlPr>
                                </m:sSupPr>
                                <m:e>
                                  <m:r>
                                    <a:rPr lang="en-US" altLang="zh-CN" sz="1800" i="1" kern="1200">
                                      <a:solidFill>
                                        <a:schemeClr val="tx1"/>
                                      </a:solidFill>
                                      <a:effectLst/>
                                      <a:latin typeface="Cambria Math" panose="02040503050406030204" pitchFamily="18" charset="0"/>
                                      <a:ea typeface="+mn-ea"/>
                                      <a:cs typeface="+mn-cs"/>
                                    </a:rPr>
                                    <m:t>𝑒</m:t>
                                  </m:r>
                                </m:e>
                                <m:sup>
                                  <m:r>
                                    <a:rPr lang="en-US" altLang="zh-CN" sz="1800" i="1" kern="1200">
                                      <a:solidFill>
                                        <a:schemeClr val="tx1"/>
                                      </a:solidFill>
                                      <a:effectLst/>
                                      <a:latin typeface="Cambria Math" panose="02040503050406030204" pitchFamily="18" charset="0"/>
                                      <a:ea typeface="+mn-ea"/>
                                      <a:cs typeface="+mn-cs"/>
                                    </a:rPr>
                                    <m:t>−0.076</m:t>
                                  </m:r>
                                </m:sup>
                              </m:sSup>
                              <m:r>
                                <a:rPr lang="en-US" altLang="zh-CN" sz="1800" i="1" kern="1200">
                                  <a:solidFill>
                                    <a:schemeClr val="tx1"/>
                                  </a:solidFill>
                                  <a:effectLst/>
                                  <a:latin typeface="Cambria Math" panose="02040503050406030204" pitchFamily="18" charset="0"/>
                                  <a:ea typeface="+mn-ea"/>
                                  <a:cs typeface="+mn-cs"/>
                                </a:rPr>
                                <m:t>≈0.927</m:t>
                              </m:r>
                            </m:oMath>
                          </a14:m>
                          <a:r>
                            <a:rPr lang="zh-CN" altLang="en-US" sz="1600" dirty="0"/>
                            <a:t>）</a:t>
                          </a:r>
                          <a:endParaRPr lang="en-US" altLang="zh-CN" sz="1600" dirty="0"/>
                        </a:p>
                      </a:txBody>
                      <a:tcPr marL="0" marR="0" marT="0" marB="0" anchor="ctr">
                        <a:lnT w="635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p:nvPr>
                <p:extLst>
                  <p:ext uri="{D42A27DB-BD31-4B8C-83A1-F6EECF244321}">
                    <p14:modId xmlns:p14="http://schemas.microsoft.com/office/powerpoint/2010/main" val="1263140508"/>
                  </p:ext>
                </p:extLst>
              </p:nvPr>
            </p:nvGraphicFramePr>
            <p:xfrm>
              <a:off x="443230" y="1762760"/>
              <a:ext cx="11353165" cy="4137533"/>
            </p:xfrm>
            <a:graphic>
              <a:graphicData uri="http://schemas.openxmlformats.org/drawingml/2006/table">
                <a:tbl>
                  <a:tblPr>
                    <a:tableStyleId>{2D5ABB26-0587-4C30-8999-92F81FD0307C}</a:tableStyleId>
                  </a:tblPr>
                  <a:tblGrid>
                    <a:gridCol w="1800225">
                      <a:extLst>
                        <a:ext uri="{9D8B030D-6E8A-4147-A177-3AD203B41FA5}">
                          <a16:colId xmlns:a16="http://schemas.microsoft.com/office/drawing/2014/main" val="20000"/>
                        </a:ext>
                      </a:extLst>
                    </a:gridCol>
                    <a:gridCol w="1061085">
                      <a:extLst>
                        <a:ext uri="{9D8B030D-6E8A-4147-A177-3AD203B41FA5}">
                          <a16:colId xmlns:a16="http://schemas.microsoft.com/office/drawing/2014/main" val="20001"/>
                        </a:ext>
                      </a:extLst>
                    </a:gridCol>
                    <a:gridCol w="1951990">
                      <a:extLst>
                        <a:ext uri="{9D8B030D-6E8A-4147-A177-3AD203B41FA5}">
                          <a16:colId xmlns:a16="http://schemas.microsoft.com/office/drawing/2014/main" val="20002"/>
                        </a:ext>
                      </a:extLst>
                    </a:gridCol>
                    <a:gridCol w="6539865">
                      <a:extLst>
                        <a:ext uri="{9D8B030D-6E8A-4147-A177-3AD203B41FA5}">
                          <a16:colId xmlns:a16="http://schemas.microsoft.com/office/drawing/2014/main" val="20003"/>
                        </a:ext>
                      </a:extLst>
                    </a:gridCol>
                  </a:tblGrid>
                  <a:tr h="487680">
                    <a:tc>
                      <a:txBody>
                        <a:bodyPr/>
                        <a:lstStyle/>
                        <a:p>
                          <a:pPr indent="0" algn="ctr" fontAlgn="ctr">
                            <a:lnSpc>
                              <a:spcPct val="200000"/>
                            </a:lnSpc>
                            <a:buClrTx/>
                            <a:buSzTx/>
                            <a:buFontTx/>
                          </a:pPr>
                          <a:r>
                            <a:rPr lang="en-US" altLang="zh-CN" sz="1600" b="1" dirty="0" err="1"/>
                            <a:t>变量</a:t>
                          </a:r>
                          <a:endParaRPr lang="en-US" altLang="zh-CN" sz="1600" b="1" dirty="0"/>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en-US" altLang="zh-CN" sz="1600" b="1" dirty="0" err="1"/>
                            <a:t>系数</a:t>
                          </a:r>
                          <a:endParaRPr lang="en-US" altLang="zh-CN" sz="1600" b="1" dirty="0"/>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en-US" altLang="zh-CN" sz="1600" b="1" dirty="0"/>
                            <a:t>95% CI</a:t>
                          </a:r>
                        </a:p>
                      </a:txBody>
                      <a:tcPr marL="0" marR="0" marT="0" marB="0" anchor="ctr">
                        <a:lnB w="6350" cap="flat" cmpd="sng" algn="ctr">
                          <a:noFill/>
                          <a:prstDash val="solid"/>
                          <a:round/>
                          <a:headEnd type="none" w="med" len="med"/>
                          <a:tailEnd type="none" w="med" len="med"/>
                        </a:lnB>
                      </a:tcPr>
                    </a:tc>
                    <a:tc>
                      <a:txBody>
                        <a:bodyPr/>
                        <a:lstStyle/>
                        <a:p>
                          <a:pPr indent="0" algn="ctr" fontAlgn="ctr">
                            <a:lnSpc>
                              <a:spcPct val="200000"/>
                            </a:lnSpc>
                            <a:buClrTx/>
                            <a:buSzTx/>
                            <a:buFontTx/>
                          </a:pPr>
                          <a:r>
                            <a:rPr lang="zh-CN" altLang="en-US" sz="1600" b="1" dirty="0"/>
                            <a:t>含义</a:t>
                          </a:r>
                          <a:r>
                            <a:rPr lang="zh-CN" altLang="en-US" sz="1600" b="0" dirty="0"/>
                            <a:t>（在控制其他变量后）</a:t>
                          </a:r>
                        </a:p>
                      </a:txBody>
                      <a:tcPr marL="0" marR="0" marT="0" marB="0" anchor="ctr">
                        <a:lnB w="6350" cap="flat" cmpd="sng" algn="ctr">
                          <a:noFill/>
                          <a:prstDash val="solid"/>
                          <a:round/>
                          <a:headEnd type="none" w="med" len="med"/>
                          <a:tailEnd type="none" w="med" len="med"/>
                        </a:lnB>
                      </a:tcPr>
                    </a:tc>
                    <a:extLst>
                      <a:ext uri="{0D108BD9-81ED-4DB2-BD59-A6C34878D82A}">
                        <a16:rowId xmlns:a16="http://schemas.microsoft.com/office/drawing/2014/main" val="10000"/>
                      </a:ext>
                    </a:extLst>
                  </a:tr>
                  <a:tr h="487680">
                    <a:tc>
                      <a:txBody>
                        <a:bodyPr/>
                        <a:lstStyle/>
                        <a:p>
                          <a:pPr indent="0" algn="ctr" fontAlgn="ctr">
                            <a:lnSpc>
                              <a:spcPct val="200000"/>
                            </a:lnSpc>
                            <a:buClrTx/>
                            <a:buSzTx/>
                            <a:buFontTx/>
                          </a:pPr>
                          <a:r>
                            <a:rPr lang="en-US" altLang="zh-CN" sz="1600" dirty="0" err="1"/>
                            <a:t>lymph_log_scaled</a:t>
                          </a:r>
                          <a:endParaRPr lang="en-US" altLang="zh-CN" sz="1600" dirty="0"/>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+0.126</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[0.107, 0.145]</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zh-CN" altLang="en-US" sz="1600" dirty="0"/>
                            <a:t>标准化后的淋巴结数量每增加 </a:t>
                          </a:r>
                          <a:r>
                            <a:rPr lang="en-US" altLang="zh-CN" sz="1600" dirty="0"/>
                            <a:t>1%</a:t>
                          </a:r>
                          <a:r>
                            <a:rPr lang="zh-CN" altLang="en-US" sz="1600" dirty="0"/>
                            <a:t>，肿瘤的大小平均增加约 </a:t>
                          </a:r>
                          <a:r>
                            <a:rPr lang="en-US" altLang="zh-CN" sz="1600" dirty="0"/>
                            <a:t>0.126%</a:t>
                          </a:r>
                        </a:p>
                      </a:txBody>
                      <a:tcPr marL="0" marR="0" marT="0" marB="0" anchor="ct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048639">
                    <a:tc>
                      <a:txBody>
                        <a:bodyPr/>
                        <a:lstStyle/>
                        <a:p>
                          <a:pPr indent="0" algn="ctr" fontAlgn="ctr">
                            <a:lnSpc>
                              <a:spcPct val="200000"/>
                            </a:lnSpc>
                            <a:buClrTx/>
                            <a:buSzTx/>
                            <a:buFontTx/>
                          </a:pPr>
                          <a:r>
                            <a:rPr lang="en-US" altLang="zh-CN" sz="1600" dirty="0" err="1"/>
                            <a:t>age_scaled</a:t>
                          </a:r>
                          <a:endParaRPr lang="en-US" altLang="zh-CN" sz="1600" dirty="0"/>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+0.042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[0.023, 0.062]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zh-CN"/>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blipFill>
                          <a:blip r:embed="rId3"/>
                          <a:stretch>
                            <a:fillRect l="-73557" t="-93023" b="-211628"/>
                          </a:stretch>
                        </a:blipFill>
                      </a:tcPr>
                    </a:tc>
                    <a:extLst>
                      <a:ext uri="{0D108BD9-81ED-4DB2-BD59-A6C34878D82A}">
                        <a16:rowId xmlns:a16="http://schemas.microsoft.com/office/drawing/2014/main" val="10002"/>
                      </a:ext>
                    </a:extLst>
                  </a:tr>
                  <a:tr h="1056767">
                    <a:tc>
                      <a:txBody>
                        <a:bodyPr/>
                        <a:lstStyle/>
                        <a:p>
                          <a:pPr indent="0" algn="ctr" fontAlgn="ctr">
                            <a:lnSpc>
                              <a:spcPct val="200000"/>
                            </a:lnSpc>
                            <a:buClrTx/>
                            <a:buSzTx/>
                            <a:buFontTx/>
                          </a:pPr>
                          <a:r>
                            <a:rPr lang="en-US" altLang="zh-CN" sz="1600" dirty="0"/>
                            <a:t>grade_3.0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+0.108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indent="0" algn="ctr" fontAlgn="ctr">
                            <a:lnSpc>
                              <a:spcPct val="200000"/>
                            </a:lnSpc>
                            <a:buClrTx/>
                            <a:buSzTx/>
                            <a:buFontTx/>
                          </a:pPr>
                          <a:r>
                            <a:rPr lang="en-US" altLang="zh-CN" sz="1600"/>
                            <a:t>[0.033, 0.183]</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zh-CN"/>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blipFill>
                          <a:blip r:embed="rId3"/>
                          <a:stretch>
                            <a:fillRect l="-73557" t="-190805" b="-109195"/>
                          </a:stretch>
                        </a:blipFill>
                      </a:tcPr>
                    </a:tc>
                    <a:extLst>
                      <a:ext uri="{0D108BD9-81ED-4DB2-BD59-A6C34878D82A}">
                        <a16:rowId xmlns:a16="http://schemas.microsoft.com/office/drawing/2014/main" val="10003"/>
                      </a:ext>
                    </a:extLst>
                  </a:tr>
                  <a:tr h="1056767">
                    <a:tc>
                      <a:txBody>
                        <a:bodyPr/>
                        <a:lstStyle/>
                        <a:p>
                          <a:pPr indent="0" algn="ctr" fontAlgn="ctr">
                            <a:lnSpc>
                              <a:spcPct val="200000"/>
                            </a:lnSpc>
                            <a:buClrTx/>
                            <a:buSzTx/>
                            <a:buFontTx/>
                          </a:pPr>
                          <a:r>
                            <a:rPr lang="en-US" altLang="zh-CN" sz="1600" dirty="0"/>
                            <a:t>cohort_2.0</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indent="0" algn="ctr" fontAlgn="ctr">
                            <a:lnSpc>
                              <a:spcPct val="200000"/>
                            </a:lnSpc>
                            <a:buClrTx/>
                            <a:buSzTx/>
                            <a:buFontTx/>
                          </a:pPr>
                          <a:r>
                            <a:rPr lang="en-US" altLang="zh-CN" sz="1600" dirty="0"/>
                            <a:t>-0.076</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indent="0" algn="ctr" fontAlgn="ctr">
                            <a:lnSpc>
                              <a:spcPct val="200000"/>
                            </a:lnSpc>
                            <a:buClrTx/>
                            <a:buSzTx/>
                            <a:buFontTx/>
                          </a:pPr>
                          <a:r>
                            <a:rPr lang="en-US" altLang="zh-CN" sz="1600" dirty="0"/>
                            <a:t>[-0.137, -0.016]</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endParaRPr lang="zh-CN"/>
                        </a:p>
                      </a:txBody>
                      <a:tcPr marL="0" marR="0" marT="0" marB="0" anchor="ctr">
                        <a:lnT w="6350" cap="flat" cmpd="sng" algn="ctr">
                          <a:solidFill>
                            <a:schemeClr val="bg1">
                              <a:lumMod val="65000"/>
                            </a:schemeClr>
                          </a:solidFill>
                          <a:prstDash val="solid"/>
                          <a:round/>
                          <a:headEnd type="none" w="med" len="med"/>
                          <a:tailEnd type="none" w="med" len="med"/>
                        </a:lnT>
                        <a:blipFill>
                          <a:blip r:embed="rId3"/>
                          <a:stretch>
                            <a:fillRect l="-73557" t="-292486" b="-9827"/>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显著预测因子</a:t>
            </a:r>
            <a:r>
              <a:rPr kumimoji="0" lang="en-US" altLang="zh-CN" sz="2400" b="1" i="0" u="none" strike="noStrike" kern="1200" cap="none" spc="0" normalizeH="0" baseline="0" noProof="0" dirty="0">
                <a:ln>
                  <a:noFill/>
                </a:ln>
                <a:effectLst/>
                <a:uLnTx/>
                <a:uFillTx/>
                <a:latin typeface="Arial" panose="020B0604020202090204"/>
                <a:ea typeface="微软雅黑"/>
                <a:cs typeface="+mn-cs"/>
              </a:rPr>
              <a:t> —— </a:t>
            </a:r>
            <a:r>
              <a:rPr kumimoji="0" lang="zh-CN" altLang="en-US" sz="2400" b="1" i="0" u="none" strike="noStrike" kern="1200" cap="none" spc="0" normalizeH="0" baseline="0" noProof="0" dirty="0">
                <a:ln>
                  <a:noFill/>
                </a:ln>
                <a:effectLst/>
                <a:uLnTx/>
                <a:uFillTx/>
                <a:latin typeface="Arial" panose="020B0604020202090204"/>
                <a:ea typeface="微软雅黑"/>
                <a:cs typeface="+mn-cs"/>
              </a:rPr>
              <a:t>基因变量</a:t>
            </a:r>
          </a:p>
        </p:txBody>
      </p:sp>
      <p:sp>
        <p:nvSpPr>
          <p:cNvPr id="4" name="文本框 3"/>
          <p:cNvSpPr txBox="1"/>
          <p:nvPr/>
        </p:nvSpPr>
        <p:spPr>
          <a:xfrm>
            <a:off x="443230" y="1675765"/>
            <a:ext cx="2522855" cy="368300"/>
          </a:xfrm>
          <a:prstGeom prst="rect">
            <a:avLst/>
          </a:prstGeom>
        </p:spPr>
        <p:txBody>
          <a:bodyPr wrap="square">
            <a:spAutoFit/>
          </a:bodyPr>
          <a:lstStyle/>
          <a:p>
            <a:pPr marL="0" indent="0">
              <a:spcBef>
                <a:spcPct val="0"/>
              </a:spcBef>
              <a:spcAft>
                <a:spcPct val="0"/>
              </a:spcAft>
            </a:pPr>
            <a:r>
              <a:rPr lang="en-US" altLang="zh-CN" sz="1800" b="0" i="0" dirty="0">
                <a:solidFill>
                  <a:srgbClr val="191B1F"/>
                </a:solidFill>
                <a:effectLst/>
                <a:latin typeface="+mn-ea"/>
                <a:cs typeface="+mn-ea"/>
              </a:rPr>
              <a:t>Brown </a:t>
            </a:r>
            <a:r>
              <a:rPr lang="zh-CN" altLang="en-US" sz="1800" b="0" i="0" dirty="0">
                <a:solidFill>
                  <a:srgbClr val="191B1F"/>
                </a:solidFill>
                <a:effectLst/>
                <a:latin typeface="+mn-ea"/>
                <a:cs typeface="+mn-ea"/>
              </a:rPr>
              <a:t>模块（增殖型）</a:t>
            </a:r>
            <a:endParaRPr lang="en-US" altLang="zh-CN" sz="1800" b="0" i="0" dirty="0">
              <a:solidFill>
                <a:srgbClr val="191B1F"/>
              </a:solidFill>
              <a:effectLst/>
              <a:latin typeface="+mn-ea"/>
              <a:cs typeface="+mn-ea"/>
            </a:endParaRPr>
          </a:p>
        </p:txBody>
      </p:sp>
      <p:graphicFrame>
        <p:nvGraphicFramePr>
          <p:cNvPr id="6" name="表格 5"/>
          <p:cNvGraphicFramePr/>
          <p:nvPr/>
        </p:nvGraphicFramePr>
        <p:xfrm>
          <a:off x="700405" y="2103755"/>
          <a:ext cx="10485120" cy="731520"/>
        </p:xfrm>
        <a:graphic>
          <a:graphicData uri="http://schemas.openxmlformats.org/drawingml/2006/table">
            <a:tbl>
              <a:tblPr>
                <a:tableStyleId>{2D5ABB26-0587-4C30-8999-92F81FD0307C}</a:tableStyleId>
              </a:tblPr>
              <a:tblGrid>
                <a:gridCol w="2633345">
                  <a:extLst>
                    <a:ext uri="{9D8B030D-6E8A-4147-A177-3AD203B41FA5}">
                      <a16:colId xmlns:a16="http://schemas.microsoft.com/office/drawing/2014/main" val="20000"/>
                    </a:ext>
                  </a:extLst>
                </a:gridCol>
                <a:gridCol w="2550795">
                  <a:extLst>
                    <a:ext uri="{9D8B030D-6E8A-4147-A177-3AD203B41FA5}">
                      <a16:colId xmlns:a16="http://schemas.microsoft.com/office/drawing/2014/main" val="20001"/>
                    </a:ext>
                  </a:extLst>
                </a:gridCol>
                <a:gridCol w="5300980">
                  <a:extLst>
                    <a:ext uri="{9D8B030D-6E8A-4147-A177-3AD203B41FA5}">
                      <a16:colId xmlns:a16="http://schemas.microsoft.com/office/drawing/2014/main" val="20002"/>
                    </a:ext>
                  </a:extLst>
                </a:gridCol>
              </a:tblGrid>
              <a:tr h="0">
                <a:tc>
                  <a:txBody>
                    <a:bodyPr/>
                    <a:lstStyle/>
                    <a:p>
                      <a:pPr indent="0" algn="ctr" fontAlgn="ctr">
                        <a:lnSpc>
                          <a:spcPct val="150000"/>
                        </a:lnSpc>
                        <a:buClrTx/>
                        <a:buSzTx/>
                        <a:buFontTx/>
                      </a:pPr>
                      <a:r>
                        <a:rPr lang="en-US" altLang="zh-CN" sz="1600" b="1"/>
                        <a:t>基因</a:t>
                      </a:r>
                    </a:p>
                  </a:txBody>
                  <a:tcPr marL="0" marR="0" marT="0" marB="0" anchor="ctr"/>
                </a:tc>
                <a:tc>
                  <a:txBody>
                    <a:bodyPr/>
                    <a:lstStyle/>
                    <a:p>
                      <a:pPr indent="0" algn="ctr" fontAlgn="ctr">
                        <a:lnSpc>
                          <a:spcPct val="150000"/>
                        </a:lnSpc>
                        <a:buClrTx/>
                        <a:buSzTx/>
                        <a:buFontTx/>
                      </a:pPr>
                      <a:r>
                        <a:rPr lang="en-US" altLang="zh-CN" sz="1600" b="1"/>
                        <a:t>系数</a:t>
                      </a:r>
                    </a:p>
                  </a:txBody>
                  <a:tcPr marL="0" marR="0" marT="0" marB="0" anchor="ctr"/>
                </a:tc>
                <a:tc>
                  <a:txBody>
                    <a:bodyPr/>
                    <a:lstStyle/>
                    <a:p>
                      <a:pPr indent="0" algn="ctr" fontAlgn="ctr">
                        <a:lnSpc>
                          <a:spcPct val="150000"/>
                        </a:lnSpc>
                        <a:buClrTx/>
                        <a:buSzTx/>
                        <a:buFontTx/>
                      </a:pPr>
                      <a:r>
                        <a:rPr lang="en-US" altLang="zh-CN" sz="1600" b="1"/>
                        <a:t>生物学意义</a:t>
                      </a:r>
                    </a:p>
                  </a:txBody>
                  <a:tcPr marL="0" marR="0" marT="0" marB="0" anchor="ctr"/>
                </a:tc>
                <a:extLst>
                  <a:ext uri="{0D108BD9-81ED-4DB2-BD59-A6C34878D82A}">
                    <a16:rowId xmlns:a16="http://schemas.microsoft.com/office/drawing/2014/main" val="10000"/>
                  </a:ext>
                </a:extLst>
              </a:tr>
              <a:tr h="0">
                <a:tc>
                  <a:txBody>
                    <a:bodyPr/>
                    <a:lstStyle/>
                    <a:p>
                      <a:pPr indent="0" algn="ctr" fontAlgn="ctr">
                        <a:lnSpc>
                          <a:spcPct val="150000"/>
                        </a:lnSpc>
                        <a:buClrTx/>
                        <a:buSzTx/>
                        <a:buFontTx/>
                      </a:pPr>
                      <a:r>
                        <a:rPr lang="en-US" altLang="zh-CN" sz="1600"/>
                        <a:t>msh6</a:t>
                      </a:r>
                    </a:p>
                  </a:txBody>
                  <a:tcPr marL="0" marR="0" marT="0" marB="0" anchor="ctr"/>
                </a:tc>
                <a:tc>
                  <a:txBody>
                    <a:bodyPr/>
                    <a:lstStyle/>
                    <a:p>
                      <a:pPr indent="0" algn="ctr" fontAlgn="ctr">
                        <a:lnSpc>
                          <a:spcPct val="150000"/>
                        </a:lnSpc>
                        <a:buClrTx/>
                        <a:buSzTx/>
                        <a:buFontTx/>
                      </a:pPr>
                      <a:r>
                        <a:rPr lang="en-US" altLang="zh-CN" sz="1600" dirty="0"/>
                        <a:t>+0.048</a:t>
                      </a:r>
                    </a:p>
                  </a:txBody>
                  <a:tcPr marL="0" marR="0" marT="0" marB="0" anchor="ctr"/>
                </a:tc>
                <a:tc>
                  <a:txBody>
                    <a:bodyPr/>
                    <a:lstStyle/>
                    <a:p>
                      <a:pPr indent="0" algn="ctr" fontAlgn="ctr">
                        <a:lnSpc>
                          <a:spcPct val="150000"/>
                        </a:lnSpc>
                        <a:buClrTx/>
                        <a:buSzTx/>
                        <a:buFontTx/>
                      </a:pPr>
                      <a:r>
                        <a:rPr lang="en-US" altLang="zh-CN" sz="1600" dirty="0"/>
                        <a:t>DNA </a:t>
                      </a:r>
                      <a:r>
                        <a:rPr lang="en-US" altLang="zh-CN" sz="1600" dirty="0" err="1"/>
                        <a:t>错配修复基因，高表达反映复制压力</a:t>
                      </a:r>
                      <a:endParaRPr lang="en-US" altLang="zh-CN" sz="1600" dirty="0"/>
                    </a:p>
                  </a:txBody>
                  <a:tcPr marL="0" marR="0" marT="0" marB="0" anchor="ctr"/>
                </a:tc>
                <a:extLst>
                  <a:ext uri="{0D108BD9-81ED-4DB2-BD59-A6C34878D82A}">
                    <a16:rowId xmlns:a16="http://schemas.microsoft.com/office/drawing/2014/main" val="10001"/>
                  </a:ext>
                </a:extLst>
              </a:tr>
            </a:tbl>
          </a:graphicData>
        </a:graphic>
      </p:graphicFrame>
      <p:sp>
        <p:nvSpPr>
          <p:cNvPr id="7" name="文本框 6"/>
          <p:cNvSpPr txBox="1"/>
          <p:nvPr/>
        </p:nvSpPr>
        <p:spPr>
          <a:xfrm>
            <a:off x="443230" y="3260725"/>
            <a:ext cx="2522855" cy="368300"/>
          </a:xfrm>
          <a:prstGeom prst="rect">
            <a:avLst/>
          </a:prstGeom>
        </p:spPr>
        <p:txBody>
          <a:bodyPr wrap="square">
            <a:spAutoFit/>
          </a:bodyPr>
          <a:lstStyle/>
          <a:p>
            <a:pPr marL="0" indent="0">
              <a:spcBef>
                <a:spcPct val="0"/>
              </a:spcBef>
              <a:spcAft>
                <a:spcPct val="0"/>
              </a:spcAft>
            </a:pPr>
            <a:r>
              <a:rPr lang="en-US" altLang="zh-CN" sz="1800" b="0" i="0" dirty="0">
                <a:solidFill>
                  <a:srgbClr val="191B1F"/>
                </a:solidFill>
                <a:effectLst/>
                <a:latin typeface="+mn-ea"/>
                <a:cs typeface="+mn-ea"/>
              </a:rPr>
              <a:t>Red </a:t>
            </a:r>
            <a:r>
              <a:rPr lang="zh-CN" altLang="en-US" sz="1800" b="0" i="0" dirty="0">
                <a:solidFill>
                  <a:srgbClr val="191B1F"/>
                </a:solidFill>
                <a:effectLst/>
                <a:latin typeface="+mn-ea"/>
                <a:cs typeface="+mn-ea"/>
              </a:rPr>
              <a:t>模块（管腔型）</a:t>
            </a:r>
          </a:p>
        </p:txBody>
      </p:sp>
      <p:graphicFrame>
        <p:nvGraphicFramePr>
          <p:cNvPr id="8" name="表格 7"/>
          <p:cNvGraphicFramePr/>
          <p:nvPr>
            <p:custDataLst>
              <p:tags r:id="rId1"/>
            </p:custDataLst>
          </p:nvPr>
        </p:nvGraphicFramePr>
        <p:xfrm>
          <a:off x="700405" y="3938905"/>
          <a:ext cx="10485120" cy="1463040"/>
        </p:xfrm>
        <a:graphic>
          <a:graphicData uri="http://schemas.openxmlformats.org/drawingml/2006/table">
            <a:tbl>
              <a:tblPr>
                <a:tableStyleId>{2D5ABB26-0587-4C30-8999-92F81FD0307C}</a:tableStyleId>
              </a:tblPr>
              <a:tblGrid>
                <a:gridCol w="2656840">
                  <a:extLst>
                    <a:ext uri="{9D8B030D-6E8A-4147-A177-3AD203B41FA5}">
                      <a16:colId xmlns:a16="http://schemas.microsoft.com/office/drawing/2014/main" val="20000"/>
                    </a:ext>
                  </a:extLst>
                </a:gridCol>
                <a:gridCol w="2657475">
                  <a:extLst>
                    <a:ext uri="{9D8B030D-6E8A-4147-A177-3AD203B41FA5}">
                      <a16:colId xmlns:a16="http://schemas.microsoft.com/office/drawing/2014/main" val="20001"/>
                    </a:ext>
                  </a:extLst>
                </a:gridCol>
                <a:gridCol w="5170805">
                  <a:extLst>
                    <a:ext uri="{9D8B030D-6E8A-4147-A177-3AD203B41FA5}">
                      <a16:colId xmlns:a16="http://schemas.microsoft.com/office/drawing/2014/main" val="20002"/>
                    </a:ext>
                  </a:extLst>
                </a:gridCol>
              </a:tblGrid>
              <a:tr h="0">
                <a:tc>
                  <a:txBody>
                    <a:bodyPr/>
                    <a:lstStyle/>
                    <a:p>
                      <a:pPr indent="0" algn="ctr" fontAlgn="ctr">
                        <a:lnSpc>
                          <a:spcPct val="150000"/>
                        </a:lnSpc>
                        <a:buClrTx/>
                        <a:buSzTx/>
                        <a:buFontTx/>
                      </a:pPr>
                      <a:r>
                        <a:rPr lang="en-US" altLang="zh-CN" sz="1600" b="1" dirty="0" err="1"/>
                        <a:t>基因</a:t>
                      </a:r>
                      <a:endParaRPr lang="en-US" altLang="zh-CN" sz="1600" b="1" dirty="0"/>
                    </a:p>
                  </a:txBody>
                  <a:tcPr marL="0" marR="0" marT="0" marB="0" anchor="ctr"/>
                </a:tc>
                <a:tc>
                  <a:txBody>
                    <a:bodyPr/>
                    <a:lstStyle/>
                    <a:p>
                      <a:pPr indent="0" algn="ctr" fontAlgn="ctr">
                        <a:lnSpc>
                          <a:spcPct val="150000"/>
                        </a:lnSpc>
                        <a:buClrTx/>
                        <a:buSzTx/>
                        <a:buFontTx/>
                      </a:pPr>
                      <a:r>
                        <a:rPr lang="en-US" altLang="zh-CN" sz="1600" b="1" dirty="0" err="1"/>
                        <a:t>系数</a:t>
                      </a:r>
                      <a:endParaRPr lang="en-US" altLang="zh-CN" sz="1600" b="1" dirty="0"/>
                    </a:p>
                  </a:txBody>
                  <a:tcPr marL="0" marR="0" marT="0" marB="0" anchor="ctr"/>
                </a:tc>
                <a:tc>
                  <a:txBody>
                    <a:bodyPr/>
                    <a:lstStyle/>
                    <a:p>
                      <a:pPr indent="0" algn="ctr" fontAlgn="ctr">
                        <a:lnSpc>
                          <a:spcPct val="150000"/>
                        </a:lnSpc>
                        <a:buClrTx/>
                        <a:buSzTx/>
                        <a:buFontTx/>
                      </a:pPr>
                      <a:r>
                        <a:rPr lang="en-US" altLang="zh-CN" sz="1600" b="1" dirty="0" err="1"/>
                        <a:t>生物学意义</a:t>
                      </a:r>
                      <a:endParaRPr lang="en-US" altLang="zh-CN" sz="1600" b="1" dirty="0"/>
                    </a:p>
                  </a:txBody>
                  <a:tcPr marL="0" marR="0" marT="0" marB="0" anchor="ctr"/>
                </a:tc>
                <a:extLst>
                  <a:ext uri="{0D108BD9-81ED-4DB2-BD59-A6C34878D82A}">
                    <a16:rowId xmlns:a16="http://schemas.microsoft.com/office/drawing/2014/main" val="10000"/>
                  </a:ext>
                </a:extLst>
              </a:tr>
              <a:tr h="0">
                <a:tc>
                  <a:txBody>
                    <a:bodyPr/>
                    <a:lstStyle/>
                    <a:p>
                      <a:pPr indent="0" algn="ctr" fontAlgn="ctr">
                        <a:lnSpc>
                          <a:spcPct val="150000"/>
                        </a:lnSpc>
                        <a:buClrTx/>
                        <a:buSzTx/>
                        <a:buFontTx/>
                      </a:pPr>
                      <a:r>
                        <a:rPr lang="en-US" altLang="zh-CN" sz="1600"/>
                        <a:t>acvr1b</a:t>
                      </a:r>
                    </a:p>
                  </a:txBody>
                  <a:tcPr marL="0" marR="0" marT="0" marB="0" anchor="ctr"/>
                </a:tc>
                <a:tc>
                  <a:txBody>
                    <a:bodyPr/>
                    <a:lstStyle/>
                    <a:p>
                      <a:pPr indent="0" algn="ctr" fontAlgn="ctr">
                        <a:lnSpc>
                          <a:spcPct val="150000"/>
                        </a:lnSpc>
                        <a:buClrTx/>
                        <a:buSzTx/>
                        <a:buFontTx/>
                      </a:pPr>
                      <a:r>
                        <a:rPr lang="en-US" altLang="zh-CN" sz="1600" dirty="0">
                          <a:solidFill>
                            <a:schemeClr val="tx1"/>
                          </a:solidFill>
                        </a:rPr>
                        <a:t>+0.035</a:t>
                      </a:r>
                    </a:p>
                  </a:txBody>
                  <a:tcPr marL="0" marR="0" marT="0" marB="0" anchor="ctr"/>
                </a:tc>
                <a:tc>
                  <a:txBody>
                    <a:bodyPr/>
                    <a:lstStyle/>
                    <a:p>
                      <a:pPr indent="0" algn="ctr" fontAlgn="ctr">
                        <a:lnSpc>
                          <a:spcPct val="150000"/>
                        </a:lnSpc>
                        <a:buClrTx/>
                        <a:buSzTx/>
                        <a:buFontTx/>
                      </a:pPr>
                      <a:r>
                        <a:rPr lang="zh-CN" altLang="en-US" sz="1600" dirty="0">
                          <a:solidFill>
                            <a:schemeClr val="tx1"/>
                          </a:solidFill>
                        </a:rPr>
                        <a:t>属于 </a:t>
                      </a:r>
                      <a:r>
                        <a:rPr lang="en-US" altLang="zh-CN" sz="1600" dirty="0">
                          <a:solidFill>
                            <a:schemeClr val="tx1"/>
                          </a:solidFill>
                        </a:rPr>
                        <a:t>TGF-</a:t>
                      </a:r>
                      <a:r>
                        <a:rPr lang="el-GR" altLang="zh-CN" sz="1600" dirty="0">
                          <a:solidFill>
                            <a:schemeClr val="tx1"/>
                          </a:solidFill>
                        </a:rPr>
                        <a:t>β </a:t>
                      </a:r>
                      <a:r>
                        <a:rPr lang="zh-CN" altLang="en-US" sz="1600" dirty="0">
                          <a:solidFill>
                            <a:schemeClr val="tx1"/>
                          </a:solidFill>
                        </a:rPr>
                        <a:t>超家族，促进侵袭</a:t>
                      </a:r>
                      <a:r>
                        <a:rPr lang="en-US" altLang="zh-CN" sz="1600" dirty="0">
                          <a:solidFill>
                            <a:schemeClr val="tx1"/>
                          </a:solidFill>
                        </a:rPr>
                        <a:t>/</a:t>
                      </a:r>
                      <a:r>
                        <a:rPr lang="zh-CN" altLang="en-US" sz="1600" dirty="0">
                          <a:solidFill>
                            <a:schemeClr val="tx1"/>
                          </a:solidFill>
                        </a:rPr>
                        <a:t>转移</a:t>
                      </a:r>
                      <a:endParaRPr lang="en-US" altLang="zh-CN" sz="1600" dirty="0">
                        <a:solidFill>
                          <a:schemeClr val="tx1"/>
                        </a:solidFill>
                      </a:endParaRPr>
                    </a:p>
                  </a:txBody>
                  <a:tcPr marL="0" marR="0" marT="0" marB="0" anchor="ctr"/>
                </a:tc>
                <a:extLst>
                  <a:ext uri="{0D108BD9-81ED-4DB2-BD59-A6C34878D82A}">
                    <a16:rowId xmlns:a16="http://schemas.microsoft.com/office/drawing/2014/main" val="10001"/>
                  </a:ext>
                </a:extLst>
              </a:tr>
              <a:tr h="0">
                <a:tc>
                  <a:txBody>
                    <a:bodyPr/>
                    <a:lstStyle/>
                    <a:p>
                      <a:pPr indent="0" algn="ctr" fontAlgn="ctr">
                        <a:lnSpc>
                          <a:spcPct val="150000"/>
                        </a:lnSpc>
                        <a:buClrTx/>
                        <a:buSzTx/>
                        <a:buFontTx/>
                      </a:pPr>
                      <a:r>
                        <a:rPr lang="en-US" altLang="zh-CN" sz="1600"/>
                        <a:t>mapk3</a:t>
                      </a:r>
                    </a:p>
                  </a:txBody>
                  <a:tcPr marL="0" marR="0" marT="0" marB="0" anchor="ctr"/>
                </a:tc>
                <a:tc>
                  <a:txBody>
                    <a:bodyPr/>
                    <a:lstStyle/>
                    <a:p>
                      <a:pPr indent="0" algn="ctr" fontAlgn="ctr">
                        <a:lnSpc>
                          <a:spcPct val="150000"/>
                        </a:lnSpc>
                        <a:buClrTx/>
                        <a:buSzTx/>
                        <a:buFontTx/>
                      </a:pPr>
                      <a:r>
                        <a:rPr lang="en-US" altLang="zh-CN" sz="1600"/>
                        <a:t>+0.032</a:t>
                      </a:r>
                    </a:p>
                  </a:txBody>
                  <a:tcPr marL="0" marR="0" marT="0" marB="0" anchor="ctr"/>
                </a:tc>
                <a:tc>
                  <a:txBody>
                    <a:bodyPr/>
                    <a:lstStyle/>
                    <a:p>
                      <a:pPr indent="0" algn="ctr" fontAlgn="ctr">
                        <a:lnSpc>
                          <a:spcPct val="150000"/>
                        </a:lnSpc>
                        <a:buClrTx/>
                        <a:buSzTx/>
                        <a:buFontTx/>
                      </a:pPr>
                      <a:r>
                        <a:rPr lang="en-US" altLang="zh-CN" sz="1600" dirty="0"/>
                        <a:t>MAPK/ERK </a:t>
                      </a:r>
                      <a:r>
                        <a:rPr lang="en-US" altLang="zh-CN" sz="1600" dirty="0" err="1"/>
                        <a:t>通路，驱动细胞增殖</a:t>
                      </a:r>
                      <a:endParaRPr lang="en-US" altLang="zh-CN" sz="1600" dirty="0"/>
                    </a:p>
                  </a:txBody>
                  <a:tcPr marL="0" marR="0" marT="0" marB="0" anchor="ctr"/>
                </a:tc>
                <a:extLst>
                  <a:ext uri="{0D108BD9-81ED-4DB2-BD59-A6C34878D82A}">
                    <a16:rowId xmlns:a16="http://schemas.microsoft.com/office/drawing/2014/main" val="10002"/>
                  </a:ext>
                </a:extLst>
              </a:tr>
              <a:tr h="0">
                <a:tc>
                  <a:txBody>
                    <a:bodyPr/>
                    <a:lstStyle/>
                    <a:p>
                      <a:pPr indent="0" algn="ctr" fontAlgn="ctr">
                        <a:lnSpc>
                          <a:spcPct val="150000"/>
                        </a:lnSpc>
                        <a:buClrTx/>
                        <a:buSzTx/>
                        <a:buFontTx/>
                      </a:pPr>
                      <a:r>
                        <a:rPr lang="en-US" altLang="zh-CN" sz="1600"/>
                        <a:t>tp53bp1</a:t>
                      </a:r>
                    </a:p>
                  </a:txBody>
                  <a:tcPr marL="0" marR="0" marT="0" marB="0" anchor="ctr"/>
                </a:tc>
                <a:tc>
                  <a:txBody>
                    <a:bodyPr/>
                    <a:lstStyle/>
                    <a:p>
                      <a:pPr indent="0" algn="ctr" fontAlgn="ctr">
                        <a:lnSpc>
                          <a:spcPct val="150000"/>
                        </a:lnSpc>
                        <a:buClrTx/>
                        <a:buSzTx/>
                        <a:buFontTx/>
                      </a:pPr>
                      <a:r>
                        <a:rPr lang="en-US" altLang="zh-CN" sz="1600" dirty="0">
                          <a:solidFill>
                            <a:schemeClr val="tx1"/>
                          </a:solidFill>
                        </a:rPr>
                        <a:t>+0.024</a:t>
                      </a:r>
                    </a:p>
                  </a:txBody>
                  <a:tcPr marL="0" marR="0" marT="0" marB="0" anchor="ctr"/>
                </a:tc>
                <a:tc>
                  <a:txBody>
                    <a:bodyPr/>
                    <a:lstStyle/>
                    <a:p>
                      <a:pPr indent="0" algn="ctr" fontAlgn="ctr">
                        <a:lnSpc>
                          <a:spcPct val="150000"/>
                        </a:lnSpc>
                        <a:buClrTx/>
                        <a:buSzTx/>
                        <a:buFontTx/>
                      </a:pPr>
                      <a:r>
                        <a:rPr lang="en-US" altLang="zh-CN" sz="1600" dirty="0">
                          <a:solidFill>
                            <a:schemeClr val="tx1"/>
                          </a:solidFill>
                        </a:rPr>
                        <a:t>DNA </a:t>
                      </a:r>
                      <a:r>
                        <a:rPr lang="zh-CN" altLang="en-US" sz="1600" dirty="0">
                          <a:solidFill>
                            <a:schemeClr val="tx1"/>
                          </a:solidFill>
                        </a:rPr>
                        <a:t>损伤应答蛋白，维护基因组稳定</a:t>
                      </a:r>
                      <a:endParaRPr lang="en-US" altLang="zh-CN" sz="1600" dirty="0">
                        <a:solidFill>
                          <a:schemeClr val="tx1"/>
                        </a:solidFill>
                      </a:endParaRPr>
                    </a:p>
                  </a:txBody>
                  <a:tcPr marL="0" marR="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数据处理    描述性统计    关联分析    </a:t>
            </a:r>
            <a:r>
              <a:rPr kumimoji="0" lang="zh-CN" altLang="en-US" sz="2400" b="1" i="0" u="none" strike="noStrike" kern="1200" cap="none" spc="0" normalizeH="0" baseline="0" noProof="0" dirty="0">
                <a:ln>
                  <a:noFill/>
                </a:ln>
                <a:solidFill>
                  <a:prstClr val="black"/>
                </a:solidFill>
                <a:effectLst/>
                <a:uLnTx/>
                <a:uFillTx/>
                <a:latin typeface="Arial" panose="020B0604020202090204"/>
                <a:ea typeface="微软雅黑"/>
                <a:cs typeface="+mn-cs"/>
              </a:rPr>
              <a:t>回归建模</a:t>
            </a:r>
            <a:r>
              <a:rPr kumimoji="0" lang="zh-CN" altLang="en-US" sz="2400" b="1" i="0" u="none" strike="noStrike" kern="1200" cap="none" spc="0" normalizeH="0" baseline="0" noProof="0" dirty="0">
                <a:ln>
                  <a:noFill/>
                </a:ln>
                <a:solidFill>
                  <a:prstClr val="white">
                    <a:lumMod val="85000"/>
                  </a:prstClr>
                </a:solidFill>
                <a:effectLst/>
                <a:uLnTx/>
                <a:uFillTx/>
                <a:latin typeface="Arial" panose="020B0604020202090204"/>
                <a:ea typeface="微软雅黑"/>
                <a:cs typeface="+mn-cs"/>
              </a:rPr>
              <a:t>    生存分析</a:t>
            </a:r>
          </a:p>
        </p:txBody>
      </p:sp>
      <p:cxnSp>
        <p:nvCxnSpPr>
          <p:cNvPr id="107" name="直接连接符 106"/>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45440" y="1011555"/>
            <a:ext cx="6927850" cy="46037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Arial" panose="020B0604020202090204"/>
                <a:ea typeface="微软雅黑"/>
                <a:cs typeface="+mn-cs"/>
              </a:rPr>
              <a:t>预测性能与泛化能力评估</a:t>
            </a:r>
          </a:p>
        </p:txBody>
      </p:sp>
      <p:sp>
        <p:nvSpPr>
          <p:cNvPr id="4" name="文本框 3"/>
          <p:cNvSpPr txBox="1"/>
          <p:nvPr/>
        </p:nvSpPr>
        <p:spPr>
          <a:xfrm>
            <a:off x="443230" y="1675765"/>
            <a:ext cx="11306810" cy="1615827"/>
          </a:xfrm>
          <a:prstGeom prst="rect">
            <a:avLst/>
          </a:prstGeom>
        </p:spPr>
        <p:txBody>
          <a:bodyPr wrap="square" numCol="1">
            <a:spAutoFit/>
          </a:bodyPr>
          <a:lstStyle/>
          <a:p>
            <a:pPr marL="0" indent="0">
              <a:lnSpc>
                <a:spcPct val="150000"/>
              </a:lnSpc>
              <a:spcBef>
                <a:spcPct val="0"/>
              </a:spcBef>
              <a:spcAft>
                <a:spcPct val="0"/>
              </a:spcAft>
            </a:pPr>
            <a:r>
              <a:rPr lang="zh-CN" altLang="en-US" sz="1800" b="1" i="0" dirty="0">
                <a:solidFill>
                  <a:srgbClr val="191B1F"/>
                </a:solidFill>
                <a:effectLst/>
                <a:latin typeface="+mn-ea"/>
                <a:cs typeface="+mn-ea"/>
              </a:rPr>
              <a:t>整体预测性能</a:t>
            </a:r>
            <a:endParaRPr lang="en-US" altLang="zh-CN" sz="1800" b="1" i="0" dirty="0">
              <a:solidFill>
                <a:srgbClr val="191B1F"/>
              </a:solidFill>
              <a:effectLst/>
              <a:latin typeface="+mn-ea"/>
              <a:cs typeface="+mn-ea"/>
            </a:endParaRPr>
          </a:p>
          <a:p>
            <a:pPr marL="285750" indent="-285750">
              <a:lnSpc>
                <a:spcPct val="150000"/>
              </a:lnSpc>
              <a:spcBef>
                <a:spcPct val="0"/>
              </a:spcBef>
              <a:spcAft>
                <a:spcPct val="0"/>
              </a:spcAft>
              <a:buFont typeface="Wingdings" panose="05000000000000000000" charset="0"/>
              <a:buChar char=""/>
            </a:pPr>
            <a:r>
              <a:rPr lang="zh-CN" altLang="en-US" dirty="0">
                <a:solidFill>
                  <a:srgbClr val="191B1F"/>
                </a:solidFill>
                <a:latin typeface="+mn-ea"/>
                <a:cs typeface="+mn-ea"/>
              </a:rPr>
              <a:t>训练</a:t>
            </a:r>
            <a:r>
              <a:rPr lang="zh-CN" altLang="en-US" sz="1800" b="0" i="0" dirty="0">
                <a:solidFill>
                  <a:srgbClr val="191B1F"/>
                </a:solidFill>
                <a:effectLst/>
                <a:latin typeface="+mn-ea"/>
                <a:cs typeface="+mn-ea"/>
              </a:rPr>
              <a:t>集样本量</a:t>
            </a:r>
            <a:r>
              <a:rPr lang="en-US" altLang="zh-CN" sz="1800" b="0" i="0" dirty="0">
                <a:solidFill>
                  <a:srgbClr val="191B1F"/>
                </a:solidFill>
                <a:effectLst/>
                <a:latin typeface="+mn-ea"/>
                <a:cs typeface="+mn-ea"/>
              </a:rPr>
              <a:t> n = 1,420</a:t>
            </a:r>
            <a:endParaRPr lang="zh-CN" altLang="en-US" sz="1800" b="0" i="0" dirty="0">
              <a:solidFill>
                <a:srgbClr val="191B1F"/>
              </a:solidFill>
              <a:effectLst/>
              <a:latin typeface="+mn-ea"/>
              <a:cs typeface="+mn-ea"/>
            </a:endParaRPr>
          </a:p>
          <a:p>
            <a:pPr marL="285750" indent="-285750">
              <a:lnSpc>
                <a:spcPct val="150000"/>
              </a:lnSpc>
              <a:spcBef>
                <a:spcPct val="0"/>
              </a:spcBef>
              <a:spcAft>
                <a:spcPct val="0"/>
              </a:spcAft>
              <a:buFont typeface="Wingdings" panose="05000000000000000000" charset="0"/>
              <a:buChar char=""/>
            </a:pPr>
            <a:r>
              <a:rPr lang="en-US" altLang="zh-CN" sz="1800" b="0" i="0" dirty="0">
                <a:solidFill>
                  <a:srgbClr val="191B1F"/>
                </a:solidFill>
                <a:effectLst/>
                <a:latin typeface="+mn-ea"/>
                <a:cs typeface="+mn-ea"/>
              </a:rPr>
              <a:t>RMSE = 0.3354</a:t>
            </a:r>
          </a:p>
          <a:p>
            <a:pPr>
              <a:spcBef>
                <a:spcPct val="0"/>
              </a:spcBef>
              <a:spcAft>
                <a:spcPct val="0"/>
              </a:spcAft>
            </a:pPr>
            <a:r>
              <a:rPr lang="zh-CN" altLang="en-US" sz="1800" b="0" i="0" dirty="0">
                <a:solidFill>
                  <a:srgbClr val="191B1F"/>
                </a:solidFill>
                <a:effectLst/>
                <a:latin typeface="+mn-ea"/>
                <a:cs typeface="+mn-ea"/>
              </a:rPr>
              <a:t>测试集（未考虑异常点）误差仅为训练集（已删除强影响点）的 </a:t>
            </a:r>
            <a:r>
              <a:rPr lang="en-US" altLang="zh-CN" sz="1800" b="0" i="0" dirty="0">
                <a:solidFill>
                  <a:srgbClr val="191B1F"/>
                </a:solidFill>
                <a:effectLst/>
                <a:latin typeface="+mn-ea"/>
                <a:cs typeface="+mn-ea"/>
              </a:rPr>
              <a:t>1.36 </a:t>
            </a:r>
            <a:r>
              <a:rPr lang="zh-CN" altLang="en-US" sz="1800" b="0" i="0" dirty="0">
                <a:solidFill>
                  <a:srgbClr val="191B1F"/>
                </a:solidFill>
                <a:effectLst/>
                <a:latin typeface="+mn-ea"/>
                <a:cs typeface="+mn-ea"/>
              </a:rPr>
              <a:t>倍，认为模型泛化良好</a:t>
            </a:r>
            <a:endParaRPr lang="en-US" altLang="zh-CN" sz="1800" b="0" i="0" dirty="0">
              <a:solidFill>
                <a:srgbClr val="191B1F"/>
              </a:solidFill>
              <a:effectLst/>
              <a:latin typeface="+mn-ea"/>
              <a:cs typeface="+mn-ea"/>
            </a:endParaRPr>
          </a:p>
        </p:txBody>
      </p:sp>
      <p:graphicFrame>
        <p:nvGraphicFramePr>
          <p:cNvPr id="3" name="表格 2"/>
          <p:cNvGraphicFramePr/>
          <p:nvPr/>
        </p:nvGraphicFramePr>
        <p:xfrm>
          <a:off x="676910" y="3785622"/>
          <a:ext cx="10485120" cy="1463040"/>
        </p:xfrm>
        <a:graphic>
          <a:graphicData uri="http://schemas.openxmlformats.org/drawingml/2006/table">
            <a:tbl>
              <a:tblPr/>
              <a:tblGrid>
                <a:gridCol w="2975610">
                  <a:extLst>
                    <a:ext uri="{9D8B030D-6E8A-4147-A177-3AD203B41FA5}">
                      <a16:colId xmlns:a16="http://schemas.microsoft.com/office/drawing/2014/main" val="20000"/>
                    </a:ext>
                  </a:extLst>
                </a:gridCol>
                <a:gridCol w="4014470">
                  <a:extLst>
                    <a:ext uri="{9D8B030D-6E8A-4147-A177-3AD203B41FA5}">
                      <a16:colId xmlns:a16="http://schemas.microsoft.com/office/drawing/2014/main" val="20001"/>
                    </a:ext>
                  </a:extLst>
                </a:gridCol>
                <a:gridCol w="3495040">
                  <a:extLst>
                    <a:ext uri="{9D8B030D-6E8A-4147-A177-3AD203B41FA5}">
                      <a16:colId xmlns:a16="http://schemas.microsoft.com/office/drawing/2014/main" val="20002"/>
                    </a:ext>
                  </a:extLst>
                </a:gridCol>
              </a:tblGrid>
              <a:tr h="0">
                <a:tc>
                  <a:txBody>
                    <a:bodyPr/>
                    <a:lstStyle/>
                    <a:p>
                      <a:pPr algn="ctr" fontAlgn="ctr">
                        <a:lnSpc>
                          <a:spcPct val="150000"/>
                        </a:lnSpc>
                        <a:buClrTx/>
                        <a:buSzTx/>
                        <a:buFontTx/>
                      </a:pPr>
                      <a:r>
                        <a:rPr lang="en-US" altLang="zh-CN" sz="1600" b="0" i="0"/>
                        <a:t>肿瘤大小区间（分位数）</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a:t>近似真实值（log）</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dirty="0"/>
                        <a:t>RMSE</a:t>
                      </a:r>
                    </a:p>
                  </a:txBody>
                  <a:tcPr marL="0" marR="0" marT="0" marB="0" anchor="ctr">
                    <a:lnL>
                      <a:noFill/>
                    </a:lnL>
                    <a:lnR>
                      <a:noFill/>
                    </a:lnR>
                    <a:lnT>
                      <a:noFill/>
                    </a:lnT>
                    <a:lnB>
                      <a:noFill/>
                    </a:lnB>
                    <a:noFill/>
                  </a:tcPr>
                </a:tc>
                <a:extLst>
                  <a:ext uri="{0D108BD9-81ED-4DB2-BD59-A6C34878D82A}">
                    <a16:rowId xmlns:a16="http://schemas.microsoft.com/office/drawing/2014/main" val="10000"/>
                  </a:ext>
                </a:extLst>
              </a:tr>
              <a:tr h="0">
                <a:tc>
                  <a:txBody>
                    <a:bodyPr/>
                    <a:lstStyle/>
                    <a:p>
                      <a:pPr algn="ctr" fontAlgn="ctr">
                        <a:lnSpc>
                          <a:spcPct val="150000"/>
                        </a:lnSpc>
                        <a:buClrTx/>
                        <a:buSzTx/>
                        <a:buFontTx/>
                      </a:pPr>
                      <a:r>
                        <a:rPr lang="en-US" altLang="zh-CN" sz="1600" b="0" i="0"/>
                        <a:t>第 1 四分位</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a:t>≈ 2.89</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dirty="0"/>
                        <a:t>0.2844</a:t>
                      </a:r>
                    </a:p>
                  </a:txBody>
                  <a:tcPr marL="0" marR="0" marT="0" marB="0" anchor="ctr">
                    <a:lnL>
                      <a:noFill/>
                    </a:lnL>
                    <a:lnR>
                      <a:noFill/>
                    </a:lnR>
                    <a:lnT>
                      <a:noFill/>
                    </a:lnT>
                    <a:lnB>
                      <a:noFill/>
                    </a:lnB>
                    <a:noFill/>
                  </a:tcPr>
                </a:tc>
                <a:extLst>
                  <a:ext uri="{0D108BD9-81ED-4DB2-BD59-A6C34878D82A}">
                    <a16:rowId xmlns:a16="http://schemas.microsoft.com/office/drawing/2014/main" val="10001"/>
                  </a:ext>
                </a:extLst>
              </a:tr>
              <a:tr h="0">
                <a:tc>
                  <a:txBody>
                    <a:bodyPr/>
                    <a:lstStyle/>
                    <a:p>
                      <a:pPr algn="ctr" fontAlgn="ctr">
                        <a:lnSpc>
                          <a:spcPct val="150000"/>
                        </a:lnSpc>
                        <a:buClrTx/>
                        <a:buSzTx/>
                        <a:buFontTx/>
                      </a:pPr>
                      <a:r>
                        <a:rPr lang="en-US" altLang="zh-CN" sz="1600" b="0" i="0"/>
                        <a:t>第 2 四分位</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a:t>≈ 3.14</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dirty="0">
                          <a:solidFill>
                            <a:srgbClr val="FF0000"/>
                          </a:solidFill>
                        </a:rPr>
                        <a:t>0.2051</a:t>
                      </a:r>
                    </a:p>
                  </a:txBody>
                  <a:tcPr marL="0" marR="0" marT="0" marB="0" anchor="ctr">
                    <a:lnL>
                      <a:noFill/>
                    </a:lnL>
                    <a:lnR>
                      <a:noFill/>
                    </a:lnR>
                    <a:lnT>
                      <a:noFill/>
                    </a:lnT>
                    <a:lnB>
                      <a:noFill/>
                    </a:lnB>
                    <a:noFill/>
                  </a:tcPr>
                </a:tc>
                <a:extLst>
                  <a:ext uri="{0D108BD9-81ED-4DB2-BD59-A6C34878D82A}">
                    <a16:rowId xmlns:a16="http://schemas.microsoft.com/office/drawing/2014/main" val="10002"/>
                  </a:ext>
                </a:extLst>
              </a:tr>
              <a:tr h="0">
                <a:tc>
                  <a:txBody>
                    <a:bodyPr/>
                    <a:lstStyle/>
                    <a:p>
                      <a:pPr algn="ctr" fontAlgn="ctr">
                        <a:lnSpc>
                          <a:spcPct val="150000"/>
                        </a:lnSpc>
                        <a:buClrTx/>
                        <a:buSzTx/>
                        <a:buFontTx/>
                      </a:pPr>
                      <a:r>
                        <a:rPr lang="en-US" altLang="zh-CN" sz="1600" b="0" i="0" dirty="0"/>
                        <a:t>第 3 </a:t>
                      </a:r>
                      <a:r>
                        <a:rPr lang="en-US" altLang="zh-CN" sz="1600" b="0" i="0" dirty="0" err="1"/>
                        <a:t>四分位</a:t>
                      </a:r>
                      <a:endParaRPr lang="en-US" altLang="zh-CN" sz="1600" b="0" i="0" dirty="0"/>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a:t>≈ 3.43</a:t>
                      </a:r>
                    </a:p>
                  </a:txBody>
                  <a:tcPr marL="0" marR="0" marT="0" marB="0" anchor="ctr">
                    <a:lnL>
                      <a:noFill/>
                    </a:lnL>
                    <a:lnR>
                      <a:noFill/>
                    </a:lnR>
                    <a:lnT>
                      <a:noFill/>
                    </a:lnT>
                    <a:lnB>
                      <a:noFill/>
                    </a:lnB>
                    <a:noFill/>
                  </a:tcPr>
                </a:tc>
                <a:tc>
                  <a:txBody>
                    <a:bodyPr/>
                    <a:lstStyle/>
                    <a:p>
                      <a:pPr algn="ctr" fontAlgn="ctr">
                        <a:lnSpc>
                          <a:spcPct val="150000"/>
                        </a:lnSpc>
                        <a:buClrTx/>
                        <a:buSzTx/>
                        <a:buFontTx/>
                      </a:pPr>
                      <a:r>
                        <a:rPr lang="en-US" altLang="zh-CN" sz="1600" b="0" i="0" dirty="0"/>
                        <a:t>0.2570</a:t>
                      </a:r>
                    </a:p>
                  </a:txBody>
                  <a:tcPr marL="0" marR="0" marT="0" marB="0" anchor="ctr">
                    <a:lnL>
                      <a:noFill/>
                    </a:lnL>
                    <a:lnR>
                      <a:noFill/>
                    </a:lnR>
                    <a:lnT>
                      <a:noFill/>
                    </a:lnT>
                    <a:lnB>
                      <a:noFill/>
                    </a:lnB>
                    <a:noFill/>
                  </a:tcPr>
                </a:tc>
                <a:extLst>
                  <a:ext uri="{0D108BD9-81ED-4DB2-BD59-A6C34878D82A}">
                    <a16:rowId xmlns:a16="http://schemas.microsoft.com/office/drawing/2014/main" val="10003"/>
                  </a:ext>
                </a:extLst>
              </a:tr>
            </a:tbl>
          </a:graphicData>
        </a:graphic>
      </p:graphicFrame>
      <p:sp>
        <p:nvSpPr>
          <p:cNvPr id="6" name="文本框 5">
            <a:extLst>
              <a:ext uri="{FF2B5EF4-FFF2-40B4-BE49-F238E27FC236}">
                <a16:creationId xmlns:a16="http://schemas.microsoft.com/office/drawing/2014/main" id="{0342A2CE-75AB-AE54-ED7F-4CA62EE2D8FF}"/>
              </a:ext>
            </a:extLst>
          </p:cNvPr>
          <p:cNvSpPr txBox="1"/>
          <p:nvPr/>
        </p:nvSpPr>
        <p:spPr>
          <a:xfrm>
            <a:off x="442914" y="3429000"/>
            <a:ext cx="6096000" cy="2813399"/>
          </a:xfrm>
          <a:prstGeom prst="rect">
            <a:avLst/>
          </a:prstGeom>
          <a:noFill/>
        </p:spPr>
        <p:txBody>
          <a:bodyPr wrap="square">
            <a:spAutoFit/>
          </a:bodyPr>
          <a:lstStyle/>
          <a:p>
            <a:pPr marL="0" indent="0">
              <a:spcBef>
                <a:spcPct val="0"/>
              </a:spcBef>
              <a:spcAft>
                <a:spcPct val="0"/>
              </a:spcAft>
            </a:pPr>
            <a:r>
              <a:rPr lang="zh-CN" altLang="en-US" sz="1800" b="1" i="0" dirty="0">
                <a:solidFill>
                  <a:srgbClr val="191B1F"/>
                </a:solidFill>
                <a:effectLst/>
                <a:latin typeface="+mn-ea"/>
                <a:cs typeface="+mn-ea"/>
              </a:rPr>
              <a:t>按真实</a:t>
            </a:r>
            <a:r>
              <a:rPr lang="en-US" altLang="zh-CN" sz="1800" b="1" i="0" dirty="0">
                <a:solidFill>
                  <a:srgbClr val="191B1F"/>
                </a:solidFill>
                <a:effectLst/>
                <a:latin typeface="+mn-ea"/>
                <a:cs typeface="+mn-ea"/>
              </a:rPr>
              <a:t> tumor size </a:t>
            </a:r>
            <a:r>
              <a:rPr lang="zh-CN" altLang="en-US" sz="1800" b="1" i="0" dirty="0">
                <a:solidFill>
                  <a:srgbClr val="191B1F"/>
                </a:solidFill>
                <a:effectLst/>
                <a:latin typeface="+mn-ea"/>
                <a:cs typeface="+mn-ea"/>
              </a:rPr>
              <a:t>的分位数区间（</a:t>
            </a:r>
            <a:r>
              <a:rPr lang="en-US" altLang="zh-CN" sz="1800" b="1" i="0" dirty="0">
                <a:solidFill>
                  <a:srgbClr val="191B1F"/>
                </a:solidFill>
                <a:effectLst/>
                <a:latin typeface="+mn-ea"/>
                <a:cs typeface="+mn-ea"/>
              </a:rPr>
              <a:t>±0.2</a:t>
            </a:r>
            <a:r>
              <a:rPr lang="zh-CN" altLang="en-US" sz="1800" b="1" i="0" dirty="0">
                <a:solidFill>
                  <a:srgbClr val="191B1F"/>
                </a:solidFill>
                <a:effectLst/>
                <a:latin typeface="+mn-ea"/>
                <a:cs typeface="+mn-ea"/>
              </a:rPr>
              <a:t>）计算</a:t>
            </a:r>
            <a:r>
              <a:rPr lang="en-US" altLang="zh-CN" sz="1800" b="1" i="0" dirty="0">
                <a:solidFill>
                  <a:srgbClr val="191B1F"/>
                </a:solidFill>
                <a:effectLst/>
                <a:latin typeface="+mn-ea"/>
                <a:cs typeface="+mn-ea"/>
              </a:rPr>
              <a:t> RMSE</a:t>
            </a:r>
          </a:p>
          <a:p>
            <a:pPr marL="0" indent="0">
              <a:spcBef>
                <a:spcPct val="0"/>
              </a:spcBef>
              <a:spcAft>
                <a:spcPct val="0"/>
              </a:spcAft>
            </a:pPr>
            <a:endParaRPr lang="en-US" altLang="zh-CN" sz="1800" b="1" i="0" dirty="0">
              <a:solidFill>
                <a:srgbClr val="191B1F"/>
              </a:solidFill>
              <a:effectLst/>
              <a:latin typeface="+mn-ea"/>
              <a:cs typeface="+mn-ea"/>
            </a:endParaRPr>
          </a:p>
          <a:p>
            <a:pPr marL="0" indent="0">
              <a:spcBef>
                <a:spcPct val="0"/>
              </a:spcBef>
              <a:spcAft>
                <a:spcPct val="0"/>
              </a:spcAft>
            </a:pPr>
            <a:endParaRPr lang="en-US" altLang="zh-CN" sz="1800" b="1" i="0" dirty="0">
              <a:solidFill>
                <a:srgbClr val="191B1F"/>
              </a:solidFill>
              <a:effectLst/>
              <a:latin typeface="+mn-ea"/>
              <a:cs typeface="+mn-ea"/>
            </a:endParaRPr>
          </a:p>
          <a:p>
            <a:pPr marL="0" indent="0">
              <a:spcBef>
                <a:spcPct val="0"/>
              </a:spcBef>
              <a:spcAft>
                <a:spcPct val="0"/>
              </a:spcAft>
            </a:pPr>
            <a:endParaRPr lang="en-US" altLang="zh-CN" sz="1800" b="1" i="0" dirty="0">
              <a:solidFill>
                <a:srgbClr val="191B1F"/>
              </a:solidFill>
              <a:effectLst/>
              <a:latin typeface="+mn-ea"/>
              <a:cs typeface="+mn-ea"/>
            </a:endParaRPr>
          </a:p>
          <a:p>
            <a:pPr marL="0" indent="0">
              <a:spcBef>
                <a:spcPct val="0"/>
              </a:spcBef>
              <a:spcAft>
                <a:spcPct val="0"/>
              </a:spcAft>
            </a:pPr>
            <a:endParaRPr lang="en-US" altLang="zh-CN" sz="1800" b="1" i="0" dirty="0">
              <a:solidFill>
                <a:srgbClr val="191B1F"/>
              </a:solidFill>
              <a:effectLst/>
              <a:latin typeface="+mn-ea"/>
              <a:cs typeface="+mn-ea"/>
            </a:endParaRPr>
          </a:p>
          <a:p>
            <a:pPr marL="0" indent="0">
              <a:spcBef>
                <a:spcPct val="0"/>
              </a:spcBef>
              <a:spcAft>
                <a:spcPct val="0"/>
              </a:spcAft>
            </a:pPr>
            <a:endParaRPr lang="en-US" altLang="zh-CN" sz="1800" b="1" i="0" dirty="0">
              <a:solidFill>
                <a:srgbClr val="191B1F"/>
              </a:solidFill>
              <a:effectLst/>
              <a:latin typeface="+mn-ea"/>
              <a:cs typeface="+mn-ea"/>
            </a:endParaRPr>
          </a:p>
          <a:p>
            <a:pPr marL="285750" indent="-285750">
              <a:spcBef>
                <a:spcPct val="0"/>
              </a:spcBef>
              <a:spcAft>
                <a:spcPct val="0"/>
              </a:spcAft>
              <a:buFont typeface="Wingdings" panose="05000000000000000000" charset="0"/>
              <a:buChar char=""/>
            </a:pPr>
            <a:endParaRPr lang="zh-CN" altLang="en-US" sz="1800" i="0" dirty="0">
              <a:solidFill>
                <a:srgbClr val="191B1F"/>
              </a:solidFill>
              <a:effectLst/>
              <a:latin typeface="+mn-ea"/>
              <a:cs typeface="+mn-ea"/>
            </a:endParaRPr>
          </a:p>
          <a:p>
            <a:pPr marL="285750" indent="-285750">
              <a:lnSpc>
                <a:spcPct val="150000"/>
              </a:lnSpc>
              <a:spcBef>
                <a:spcPct val="0"/>
              </a:spcBef>
              <a:spcAft>
                <a:spcPct val="0"/>
              </a:spcAft>
              <a:buFont typeface="Wingdings" panose="05000000000000000000" charset="0"/>
              <a:buChar char=""/>
            </a:pPr>
            <a:r>
              <a:rPr lang="zh-CN" altLang="en-US" sz="1800" i="0" dirty="0">
                <a:solidFill>
                  <a:srgbClr val="191B1F"/>
                </a:solidFill>
                <a:effectLst/>
                <a:latin typeface="+mn-ea"/>
                <a:cs typeface="+mn-ea"/>
              </a:rPr>
              <a:t>在主要样本密集区间（中位附近），预测误差明显更低</a:t>
            </a:r>
          </a:p>
          <a:p>
            <a:pPr marL="285750" indent="-285750">
              <a:lnSpc>
                <a:spcPct val="150000"/>
              </a:lnSpc>
              <a:spcBef>
                <a:spcPct val="0"/>
              </a:spcBef>
              <a:spcAft>
                <a:spcPct val="0"/>
              </a:spcAft>
              <a:buFont typeface="Wingdings" panose="05000000000000000000" charset="0"/>
              <a:buChar char=""/>
            </a:pPr>
            <a:r>
              <a:rPr lang="zh-CN" altLang="en-US" sz="1800" i="0" dirty="0">
                <a:solidFill>
                  <a:srgbClr val="191B1F"/>
                </a:solidFill>
                <a:effectLst/>
                <a:latin typeface="+mn-ea"/>
                <a:cs typeface="+mn-ea"/>
              </a:rPr>
              <a:t>整体</a:t>
            </a:r>
            <a:r>
              <a:rPr lang="en-US" altLang="zh-CN" sz="1800" i="0" dirty="0">
                <a:solidFill>
                  <a:srgbClr val="191B1F"/>
                </a:solidFill>
                <a:effectLst/>
                <a:latin typeface="+mn-ea"/>
                <a:cs typeface="+mn-ea"/>
              </a:rPr>
              <a:t> RMSE </a:t>
            </a:r>
            <a:r>
              <a:rPr lang="zh-CN" altLang="en-US" sz="1800" i="0" dirty="0">
                <a:solidFill>
                  <a:srgbClr val="191B1F"/>
                </a:solidFill>
                <a:effectLst/>
                <a:latin typeface="+mn-ea"/>
                <a:cs typeface="+mn-ea"/>
              </a:rPr>
              <a:t>的上升主要由极端值和高异质性样本驱动</a:t>
            </a:r>
          </a:p>
        </p:txBody>
      </p:sp>
      <p:sp>
        <p:nvSpPr>
          <p:cNvPr id="8" name="文本框 7">
            <a:extLst>
              <a:ext uri="{FF2B5EF4-FFF2-40B4-BE49-F238E27FC236}">
                <a16:creationId xmlns:a16="http://schemas.microsoft.com/office/drawing/2014/main" id="{F29CE737-BC89-BD05-3423-73A21C6A23B5}"/>
              </a:ext>
            </a:extLst>
          </p:cNvPr>
          <p:cNvSpPr txBox="1"/>
          <p:nvPr/>
        </p:nvSpPr>
        <p:spPr>
          <a:xfrm>
            <a:off x="4511040" y="2048686"/>
            <a:ext cx="2976880" cy="874407"/>
          </a:xfrm>
          <a:prstGeom prst="rect">
            <a:avLst/>
          </a:prstGeom>
          <a:noFill/>
        </p:spPr>
        <p:txBody>
          <a:bodyPr wrap="square">
            <a:spAutoFit/>
          </a:bodyPr>
          <a:lstStyle/>
          <a:p>
            <a:pPr marL="285750" indent="-285750">
              <a:lnSpc>
                <a:spcPct val="150000"/>
              </a:lnSpc>
              <a:spcBef>
                <a:spcPct val="0"/>
              </a:spcBef>
              <a:spcAft>
                <a:spcPct val="0"/>
              </a:spcAft>
              <a:buFont typeface="Wingdings" panose="05000000000000000000" charset="0"/>
              <a:buChar char=""/>
            </a:pPr>
            <a:r>
              <a:rPr lang="zh-CN" altLang="en-US" sz="1800" b="0" i="0" dirty="0">
                <a:solidFill>
                  <a:srgbClr val="191B1F"/>
                </a:solidFill>
                <a:effectLst/>
                <a:latin typeface="+mn-ea"/>
                <a:cs typeface="+mn-ea"/>
              </a:rPr>
              <a:t>测试集样本量</a:t>
            </a:r>
            <a:r>
              <a:rPr lang="en-US" altLang="zh-CN" sz="1800" b="0" i="0" dirty="0">
                <a:solidFill>
                  <a:srgbClr val="191B1F"/>
                </a:solidFill>
                <a:effectLst/>
                <a:latin typeface="+mn-ea"/>
                <a:cs typeface="+mn-ea"/>
              </a:rPr>
              <a:t> n = 377</a:t>
            </a:r>
            <a:endParaRPr lang="zh-CN" altLang="en-US" sz="1800" b="0" i="0" dirty="0">
              <a:solidFill>
                <a:srgbClr val="191B1F"/>
              </a:solidFill>
              <a:effectLst/>
              <a:latin typeface="+mn-ea"/>
              <a:cs typeface="+mn-ea"/>
            </a:endParaRPr>
          </a:p>
          <a:p>
            <a:pPr marL="285750" indent="-285750">
              <a:lnSpc>
                <a:spcPct val="150000"/>
              </a:lnSpc>
              <a:spcBef>
                <a:spcPct val="0"/>
              </a:spcBef>
              <a:spcAft>
                <a:spcPct val="0"/>
              </a:spcAft>
              <a:buFont typeface="Wingdings" panose="05000000000000000000" charset="0"/>
              <a:buChar char=""/>
            </a:pPr>
            <a:r>
              <a:rPr lang="en-US" altLang="zh-CN" sz="1800" b="0" i="0" dirty="0">
                <a:solidFill>
                  <a:srgbClr val="191B1F"/>
                </a:solidFill>
                <a:effectLst/>
                <a:latin typeface="+mn-ea"/>
                <a:cs typeface="+mn-ea"/>
              </a:rPr>
              <a:t>RMSE = 0.4550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17FF6A2F-6DB9-DF31-3A7F-7042F3B57B37}"/>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Kaplan-Meier Curve for Cluster</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12" name="图片 11">
            <a:extLst>
              <a:ext uri="{FF2B5EF4-FFF2-40B4-BE49-F238E27FC236}">
                <a16:creationId xmlns:a16="http://schemas.microsoft.com/office/drawing/2014/main" id="{5AFE43CE-1920-9EE6-6060-DC6D09321FF1}"/>
              </a:ext>
            </a:extLst>
          </p:cNvPr>
          <p:cNvPicPr>
            <a:picLocks noChangeAspect="1"/>
          </p:cNvPicPr>
          <p:nvPr/>
        </p:nvPicPr>
        <p:blipFill>
          <a:blip r:embed="rId3"/>
          <a:stretch>
            <a:fillRect/>
          </a:stretch>
        </p:blipFill>
        <p:spPr>
          <a:xfrm>
            <a:off x="442914" y="1764396"/>
            <a:ext cx="6486206" cy="4372852"/>
          </a:xfrm>
          <a:prstGeom prst="rect">
            <a:avLst/>
          </a:prstGeom>
        </p:spPr>
      </p:pic>
      <p:graphicFrame>
        <p:nvGraphicFramePr>
          <p:cNvPr id="16" name="表格 15">
            <a:extLst>
              <a:ext uri="{FF2B5EF4-FFF2-40B4-BE49-F238E27FC236}">
                <a16:creationId xmlns:a16="http://schemas.microsoft.com/office/drawing/2014/main" id="{9D94424B-1803-75BF-2173-6257C7A6AD0B}"/>
              </a:ext>
            </a:extLst>
          </p:cNvPr>
          <p:cNvGraphicFramePr>
            <a:graphicFrameLocks noGrp="1"/>
          </p:cNvGraphicFramePr>
          <p:nvPr>
            <p:extLst>
              <p:ext uri="{D42A27DB-BD31-4B8C-83A1-F6EECF244321}">
                <p14:modId xmlns:p14="http://schemas.microsoft.com/office/powerpoint/2010/main" val="3257370438"/>
              </p:ext>
            </p:extLst>
          </p:nvPr>
        </p:nvGraphicFramePr>
        <p:xfrm>
          <a:off x="7024368" y="1973182"/>
          <a:ext cx="4724718" cy="4164066"/>
        </p:xfrm>
        <a:graphic>
          <a:graphicData uri="http://schemas.openxmlformats.org/drawingml/2006/table">
            <a:tbl>
              <a:tblPr/>
              <a:tblGrid>
                <a:gridCol w="765375">
                  <a:extLst>
                    <a:ext uri="{9D8B030D-6E8A-4147-A177-3AD203B41FA5}">
                      <a16:colId xmlns:a16="http://schemas.microsoft.com/office/drawing/2014/main" val="2393419968"/>
                    </a:ext>
                  </a:extLst>
                </a:gridCol>
                <a:gridCol w="765375">
                  <a:extLst>
                    <a:ext uri="{9D8B030D-6E8A-4147-A177-3AD203B41FA5}">
                      <a16:colId xmlns:a16="http://schemas.microsoft.com/office/drawing/2014/main" val="4022433435"/>
                    </a:ext>
                  </a:extLst>
                </a:gridCol>
                <a:gridCol w="765375">
                  <a:extLst>
                    <a:ext uri="{9D8B030D-6E8A-4147-A177-3AD203B41FA5}">
                      <a16:colId xmlns:a16="http://schemas.microsoft.com/office/drawing/2014/main" val="4101991096"/>
                    </a:ext>
                  </a:extLst>
                </a:gridCol>
                <a:gridCol w="765375">
                  <a:extLst>
                    <a:ext uri="{9D8B030D-6E8A-4147-A177-3AD203B41FA5}">
                      <a16:colId xmlns:a16="http://schemas.microsoft.com/office/drawing/2014/main" val="3183111158"/>
                    </a:ext>
                  </a:extLst>
                </a:gridCol>
                <a:gridCol w="824250">
                  <a:extLst>
                    <a:ext uri="{9D8B030D-6E8A-4147-A177-3AD203B41FA5}">
                      <a16:colId xmlns:a16="http://schemas.microsoft.com/office/drawing/2014/main" val="341338645"/>
                    </a:ext>
                  </a:extLst>
                </a:gridCol>
                <a:gridCol w="838968">
                  <a:extLst>
                    <a:ext uri="{9D8B030D-6E8A-4147-A177-3AD203B41FA5}">
                      <a16:colId xmlns:a16="http://schemas.microsoft.com/office/drawing/2014/main" val="2499834310"/>
                    </a:ext>
                  </a:extLst>
                </a:gridCol>
              </a:tblGrid>
              <a:tr h="329519">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cluster</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N</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400" b="0" i="0" u="none" strike="noStrike" dirty="0">
                          <a:solidFill>
                            <a:srgbClr val="000000"/>
                          </a:solidFill>
                          <a:effectLst/>
                          <a:latin typeface="等线" panose="02010600030101010101" pitchFamily="2" charset="-122"/>
                          <a:ea typeface="等线" panose="02010600030101010101" pitchFamily="2" charset="-122"/>
                        </a:rPr>
                        <a:t>Observed</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Expected</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(O-E)^2/E</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(O-E)^2/V</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0258737"/>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132</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69.9</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0.3795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0.4058</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22189924"/>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dirty="0">
                          <a:solidFill>
                            <a:srgbClr val="000000"/>
                          </a:solidFill>
                          <a:effectLst/>
                          <a:latin typeface="等线" panose="02010600030101010101" pitchFamily="2" charset="-122"/>
                          <a:ea typeface="等线" panose="02010600030101010101" pitchFamily="2" charset="-122"/>
                        </a:rPr>
                        <a:t>72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52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41.3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2.7749</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2.9761</a:t>
                      </a:r>
                    </a:p>
                  </a:txBody>
                  <a:tcPr marL="6350" marR="6350" marT="6350" marB="0" anchor="ctr">
                    <a:lnL>
                      <a:noFill/>
                    </a:lnL>
                    <a:lnR>
                      <a:noFill/>
                    </a:lnR>
                    <a:lnT>
                      <a:noFill/>
                    </a:lnT>
                    <a:lnB>
                      <a:noFill/>
                    </a:lnB>
                    <a:noFill/>
                  </a:tcPr>
                </a:tc>
                <a:extLst>
                  <a:ext uri="{0D108BD9-81ED-4DB2-BD59-A6C34878D82A}">
                    <a16:rowId xmlns:a16="http://schemas.microsoft.com/office/drawing/2014/main" val="2686746506"/>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a:t>
                      </a:r>
                    </a:p>
                  </a:txBody>
                  <a:tcPr marL="6350" marR="6350" marT="6350" marB="0" anchor="ctr">
                    <a:lnL>
                      <a:noFill/>
                    </a:lnL>
                    <a:lnR>
                      <a:noFill/>
                    </a:lnR>
                    <a:lnT>
                      <a:noFill/>
                    </a:lnT>
                    <a:lnB>
                      <a:noFill/>
                    </a:lnB>
                    <a:solidFill>
                      <a:srgbClr val="A9D08E"/>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282</a:t>
                      </a:r>
                    </a:p>
                  </a:txBody>
                  <a:tcPr marL="6350" marR="6350" marT="6350" marB="0" anchor="ctr">
                    <a:lnL>
                      <a:noFill/>
                    </a:lnL>
                    <a:lnR>
                      <a:noFill/>
                    </a:lnR>
                    <a:lnT>
                      <a:noFill/>
                    </a:lnT>
                    <a:lnB>
                      <a:noFill/>
                    </a:lnB>
                    <a:solidFill>
                      <a:srgbClr val="A9D08E"/>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149</a:t>
                      </a:r>
                    </a:p>
                  </a:txBody>
                  <a:tcPr marL="6350" marR="6350" marT="6350" marB="0" anchor="ctr">
                    <a:lnL>
                      <a:noFill/>
                    </a:lnL>
                    <a:lnR>
                      <a:noFill/>
                    </a:lnR>
                    <a:lnT>
                      <a:noFill/>
                    </a:lnT>
                    <a:lnB>
                      <a:noFill/>
                    </a:lnB>
                    <a:solidFill>
                      <a:srgbClr val="A9D08E"/>
                    </a:solidFill>
                  </a:tcPr>
                </a:tc>
                <a:tc>
                  <a:txBody>
                    <a:bodyPr/>
                    <a:lstStyle/>
                    <a:p>
                      <a:pPr algn="ctr" fontAlgn="ctr">
                        <a:buNone/>
                      </a:pPr>
                      <a:r>
                        <a:rPr lang="en-US" altLang="zh-CN" sz="1400" b="0" i="0" u="none" strike="noStrike" dirty="0">
                          <a:solidFill>
                            <a:srgbClr val="000000"/>
                          </a:solidFill>
                          <a:effectLst/>
                          <a:latin typeface="等线" panose="02010600030101010101" pitchFamily="2" charset="-122"/>
                          <a:ea typeface="等线" panose="02010600030101010101" pitchFamily="2" charset="-122"/>
                        </a:rPr>
                        <a:t>184.7</a:t>
                      </a:r>
                    </a:p>
                  </a:txBody>
                  <a:tcPr marL="6350" marR="6350" marT="6350" marB="0" anchor="ctr">
                    <a:lnL>
                      <a:noFill/>
                    </a:lnL>
                    <a:lnR>
                      <a:noFill/>
                    </a:lnR>
                    <a:lnT>
                      <a:noFill/>
                    </a:lnT>
                    <a:lnB>
                      <a:noFill/>
                    </a:lnB>
                    <a:solidFill>
                      <a:srgbClr val="A9D08E"/>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6.8952</a:t>
                      </a:r>
                    </a:p>
                  </a:txBody>
                  <a:tcPr marL="6350" marR="6350" marT="6350" marB="0" anchor="ctr">
                    <a:lnL>
                      <a:noFill/>
                    </a:lnL>
                    <a:lnR>
                      <a:noFill/>
                    </a:lnR>
                    <a:lnT>
                      <a:noFill/>
                    </a:lnT>
                    <a:lnB>
                      <a:noFill/>
                    </a:lnB>
                    <a:solidFill>
                      <a:srgbClr val="A9D08E"/>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8.2979</a:t>
                      </a:r>
                    </a:p>
                  </a:txBody>
                  <a:tcPr marL="6350" marR="6350" marT="6350" marB="0" anchor="ctr">
                    <a:lnL>
                      <a:noFill/>
                    </a:lnL>
                    <a:lnR>
                      <a:noFill/>
                    </a:lnR>
                    <a:lnT>
                      <a:noFill/>
                    </a:lnT>
                    <a:lnB>
                      <a:noFill/>
                    </a:lnB>
                    <a:solidFill>
                      <a:srgbClr val="A9D08E"/>
                    </a:solidFill>
                  </a:tcPr>
                </a:tc>
                <a:extLst>
                  <a:ext uri="{0D108BD9-81ED-4DB2-BD59-A6C34878D82A}">
                    <a16:rowId xmlns:a16="http://schemas.microsoft.com/office/drawing/2014/main" val="1813211101"/>
                  </a:ext>
                </a:extLst>
              </a:tr>
              <a:tr h="318157">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4ER-</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40</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41.4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0.0474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0.0493</a:t>
                      </a:r>
                    </a:p>
                  </a:txBody>
                  <a:tcPr marL="6350" marR="6350" marT="6350" marB="0" anchor="ctr">
                    <a:lnL>
                      <a:noFill/>
                    </a:lnL>
                    <a:lnR>
                      <a:noFill/>
                    </a:lnR>
                    <a:lnT>
                      <a:noFill/>
                    </a:lnT>
                    <a:lnB>
                      <a:noFill/>
                    </a:lnB>
                    <a:noFill/>
                  </a:tcPr>
                </a:tc>
                <a:extLst>
                  <a:ext uri="{0D108BD9-81ED-4DB2-BD59-A6C34878D82A}">
                    <a16:rowId xmlns:a16="http://schemas.microsoft.com/office/drawing/2014/main" val="1371674633"/>
                  </a:ext>
                </a:extLst>
              </a:tr>
              <a:tr h="323458">
                <a:tc>
                  <a:txBody>
                    <a:bodyPr/>
                    <a:lstStyle/>
                    <a:p>
                      <a:pPr algn="ctr" fontAlgn="ctr">
                        <a:buNone/>
                      </a:pPr>
                      <a:r>
                        <a:rPr lang="en-US" sz="1400" b="0" i="0" u="none" strike="noStrike">
                          <a:solidFill>
                            <a:srgbClr val="000000"/>
                          </a:solidFill>
                          <a:effectLst/>
                          <a:latin typeface="等线" panose="02010600030101010101" pitchFamily="2" charset="-122"/>
                          <a:ea typeface="等线" panose="02010600030101010101" pitchFamily="2" charset="-122"/>
                        </a:rPr>
                        <a:t>4ER+</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244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123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144.3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3.1366</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3.6128</a:t>
                      </a:r>
                    </a:p>
                  </a:txBody>
                  <a:tcPr marL="6350" marR="6350" marT="6350" marB="0" anchor="ctr">
                    <a:lnL>
                      <a:noFill/>
                    </a:lnL>
                    <a:lnR>
                      <a:noFill/>
                    </a:lnR>
                    <a:lnT>
                      <a:noFill/>
                    </a:lnT>
                    <a:lnB>
                      <a:noFill/>
                    </a:lnB>
                    <a:noFill/>
                  </a:tcPr>
                </a:tc>
                <a:extLst>
                  <a:ext uri="{0D108BD9-81ED-4DB2-BD59-A6C34878D82A}">
                    <a16:rowId xmlns:a16="http://schemas.microsoft.com/office/drawing/2014/main" val="484296108"/>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5</a:t>
                      </a:r>
                    </a:p>
                  </a:txBody>
                  <a:tcPr marL="6350" marR="6350" marT="6350" marB="0" anchor="ctr">
                    <a:lnL>
                      <a:noFill/>
                    </a:lnL>
                    <a:lnR>
                      <a:noFill/>
                    </a:lnR>
                    <a:lnT>
                      <a:noFill/>
                    </a:lnT>
                    <a:lnB>
                      <a:noFill/>
                    </a:lnB>
                    <a:solidFill>
                      <a:srgbClr val="FF0000"/>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184</a:t>
                      </a:r>
                    </a:p>
                  </a:txBody>
                  <a:tcPr marL="6350" marR="6350" marT="6350" marB="0" anchor="ctr">
                    <a:lnL>
                      <a:noFill/>
                    </a:lnL>
                    <a:lnR>
                      <a:noFill/>
                    </a:lnR>
                    <a:lnT>
                      <a:noFill/>
                    </a:lnT>
                    <a:lnB>
                      <a:noFill/>
                    </a:lnB>
                    <a:solidFill>
                      <a:srgbClr val="FF0000"/>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126</a:t>
                      </a:r>
                    </a:p>
                  </a:txBody>
                  <a:tcPr marL="6350" marR="6350" marT="6350" marB="0" anchor="ctr">
                    <a:lnL>
                      <a:noFill/>
                    </a:lnL>
                    <a:lnR>
                      <a:noFill/>
                    </a:lnR>
                    <a:lnT>
                      <a:noFill/>
                    </a:lnT>
                    <a:lnB>
                      <a:noFill/>
                    </a:lnB>
                    <a:solidFill>
                      <a:srgbClr val="FF0000"/>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72.8</a:t>
                      </a:r>
                    </a:p>
                  </a:txBody>
                  <a:tcPr marL="6350" marR="6350" marT="6350" marB="0" anchor="ctr">
                    <a:lnL>
                      <a:noFill/>
                    </a:lnL>
                    <a:lnR>
                      <a:noFill/>
                    </a:lnR>
                    <a:lnT>
                      <a:noFill/>
                    </a:lnT>
                    <a:lnB>
                      <a:noFill/>
                    </a:lnB>
                    <a:solidFill>
                      <a:srgbClr val="FF0000"/>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38.7987</a:t>
                      </a:r>
                    </a:p>
                  </a:txBody>
                  <a:tcPr marL="6350" marR="6350" marT="6350" marB="0" anchor="ctr">
                    <a:lnL>
                      <a:noFill/>
                    </a:lnL>
                    <a:lnR>
                      <a:noFill/>
                    </a:lnR>
                    <a:lnT>
                      <a:noFill/>
                    </a:lnT>
                    <a:lnB>
                      <a:noFill/>
                    </a:lnB>
                    <a:solidFill>
                      <a:srgbClr val="FF0000"/>
                    </a:solid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41.7397</a:t>
                      </a:r>
                    </a:p>
                  </a:txBody>
                  <a:tcPr marL="6350" marR="6350" marT="6350" marB="0" anchor="ctr">
                    <a:lnL>
                      <a:noFill/>
                    </a:lnL>
                    <a:lnR>
                      <a:noFill/>
                    </a:lnR>
                    <a:lnT>
                      <a:noFill/>
                    </a:lnT>
                    <a:lnB>
                      <a:noFill/>
                    </a:lnB>
                    <a:solidFill>
                      <a:srgbClr val="FF0000"/>
                    </a:solidFill>
                  </a:tcPr>
                </a:tc>
                <a:extLst>
                  <a:ext uri="{0D108BD9-81ED-4DB2-BD59-A6C34878D82A}">
                    <a16:rowId xmlns:a16="http://schemas.microsoft.com/office/drawing/2014/main" val="2741880057"/>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6</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84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58</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44.8</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3.8778</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4.0465</a:t>
                      </a:r>
                    </a:p>
                  </a:txBody>
                  <a:tcPr marL="6350" marR="6350" marT="6350" marB="0" anchor="ctr">
                    <a:lnL>
                      <a:noFill/>
                    </a:lnL>
                    <a:lnR>
                      <a:noFill/>
                    </a:lnR>
                    <a:lnT>
                      <a:noFill/>
                    </a:lnT>
                    <a:lnB>
                      <a:noFill/>
                    </a:lnB>
                    <a:noFill/>
                  </a:tcPr>
                </a:tc>
                <a:extLst>
                  <a:ext uri="{0D108BD9-81ED-4DB2-BD59-A6C34878D82A}">
                    <a16:rowId xmlns:a16="http://schemas.microsoft.com/office/drawing/2014/main" val="4256851483"/>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182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108</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119.3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1.0614</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1.1936</a:t>
                      </a:r>
                    </a:p>
                  </a:txBody>
                  <a:tcPr marL="6350" marR="6350" marT="6350" marB="0" anchor="ctr">
                    <a:lnL>
                      <a:noFill/>
                    </a:lnL>
                    <a:lnR>
                      <a:noFill/>
                    </a:lnR>
                    <a:lnT>
                      <a:noFill/>
                    </a:lnT>
                    <a:lnB>
                      <a:noFill/>
                    </a:lnB>
                    <a:noFill/>
                  </a:tcPr>
                </a:tc>
                <a:extLst>
                  <a:ext uri="{0D108BD9-81ED-4DB2-BD59-A6C34878D82A}">
                    <a16:rowId xmlns:a16="http://schemas.microsoft.com/office/drawing/2014/main" val="601461042"/>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8</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289</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173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186.9</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1.0343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1.2478</a:t>
                      </a:r>
                    </a:p>
                  </a:txBody>
                  <a:tcPr marL="6350" marR="6350" marT="6350" marB="0" anchor="ctr">
                    <a:lnL>
                      <a:noFill/>
                    </a:lnL>
                    <a:lnR>
                      <a:noFill/>
                    </a:lnR>
                    <a:lnT>
                      <a:noFill/>
                    </a:lnT>
                    <a:lnB>
                      <a:noFill/>
                    </a:lnB>
                    <a:noFill/>
                  </a:tcPr>
                </a:tc>
                <a:extLst>
                  <a:ext uri="{0D108BD9-81ED-4DB2-BD59-A6C34878D82A}">
                    <a16:rowId xmlns:a16="http://schemas.microsoft.com/office/drawing/2014/main" val="2781329287"/>
                  </a:ext>
                </a:extLst>
              </a:tr>
              <a:tr h="318157">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142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95</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72.3</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7.0972</a:t>
                      </a:r>
                    </a:p>
                  </a:txBody>
                  <a:tcPr marL="6350" marR="6350" marT="6350" marB="0" anchor="ctr">
                    <a:lnL>
                      <a:noFill/>
                    </a:lnL>
                    <a:lnR>
                      <a:noFill/>
                    </a:lnR>
                    <a:lnT>
                      <a:noFill/>
                    </a:lnT>
                    <a:lnB>
                      <a:noFill/>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7.6101</a:t>
                      </a:r>
                    </a:p>
                  </a:txBody>
                  <a:tcPr marL="6350" marR="6350" marT="6350" marB="0" anchor="ctr">
                    <a:lnL>
                      <a:noFill/>
                    </a:lnL>
                    <a:lnR>
                      <a:noFill/>
                    </a:lnR>
                    <a:lnT>
                      <a:noFill/>
                    </a:lnT>
                    <a:lnB>
                      <a:noFill/>
                    </a:lnB>
                    <a:noFill/>
                  </a:tcPr>
                </a:tc>
                <a:extLst>
                  <a:ext uri="{0D108BD9-81ED-4DB2-BD59-A6C34878D82A}">
                    <a16:rowId xmlns:a16="http://schemas.microsoft.com/office/drawing/2014/main" val="907557055"/>
                  </a:ext>
                </a:extLst>
              </a:tr>
              <a:tr h="329519">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219</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104</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125.3</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3.6341</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等线" panose="02010600030101010101" pitchFamily="2" charset="-122"/>
                          <a:ea typeface="等线" panose="02010600030101010101" pitchFamily="2" charset="-122"/>
                        </a:rPr>
                        <a:t>4.1227</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9631895"/>
                  </a:ext>
                </a:extLst>
              </a:tr>
              <a:tr h="318157">
                <a:tc gridSpan="6">
                  <a:txBody>
                    <a:bodyPr/>
                    <a:lstStyle/>
                    <a:p>
                      <a:pPr algn="l" fontAlgn="ctr">
                        <a:buNone/>
                      </a:pPr>
                      <a:r>
                        <a:rPr lang="en-US" sz="1600" b="0" i="0" u="none" strike="noStrike" dirty="0">
                          <a:solidFill>
                            <a:srgbClr val="000000"/>
                          </a:solidFill>
                          <a:effectLst/>
                          <a:latin typeface="等线" panose="02010600030101010101" pitchFamily="2" charset="-122"/>
                          <a:ea typeface="等线" panose="02010600030101010101" pitchFamily="2" charset="-122"/>
                        </a:rPr>
                        <a:t> </a:t>
                      </a:r>
                      <a:r>
                        <a:rPr lang="en-US" sz="1600" b="1" i="0" u="none" strike="noStrike" dirty="0" err="1">
                          <a:solidFill>
                            <a:srgbClr val="000000"/>
                          </a:solidFill>
                          <a:effectLst/>
                          <a:latin typeface="等线" panose="02010600030101010101" pitchFamily="2" charset="-122"/>
                          <a:ea typeface="等线" panose="02010600030101010101" pitchFamily="2" charset="-122"/>
                        </a:rPr>
                        <a:t>Chisq</a:t>
                      </a:r>
                      <a:r>
                        <a:rPr lang="en-US" sz="1600" b="1" i="0" u="none" strike="noStrike" dirty="0">
                          <a:solidFill>
                            <a:srgbClr val="000000"/>
                          </a:solidFill>
                          <a:effectLst/>
                          <a:latin typeface="等线" panose="02010600030101010101" pitchFamily="2" charset="-122"/>
                          <a:ea typeface="等线" panose="02010600030101010101" pitchFamily="2" charset="-122"/>
                        </a:rPr>
                        <a:t>= 69.3  on 10 degrees of freedom, p= 6e-11 </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11476189"/>
                  </a:ext>
                </a:extLst>
              </a:tr>
            </a:tbl>
          </a:graphicData>
        </a:graphic>
      </p:graphicFrame>
    </p:spTree>
    <p:extLst>
      <p:ext uri="{BB962C8B-B14F-4D97-AF65-F5344CB8AC3E}">
        <p14:creationId xmlns:p14="http://schemas.microsoft.com/office/powerpoint/2010/main" val="1966305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AABE-1F89-6E1E-B082-5B256DBC8FFB}"/>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CF307E13-A609-63EE-5042-8356565760CF}"/>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101F9677-DFB1-94E9-F45F-4343BDD2A1CF}"/>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A97EFE39-B948-8EE4-1F22-447850194901}"/>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Kaplan-Meier Curve for Therapies</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2" name="AutoShape 2">
            <a:extLst>
              <a:ext uri="{FF2B5EF4-FFF2-40B4-BE49-F238E27FC236}">
                <a16:creationId xmlns:a16="http://schemas.microsoft.com/office/drawing/2014/main" id="{D5ACB68E-D52F-BE1F-16EB-847468275D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8ECCF0EB-E55F-E6AD-9C88-BF0499350E24}"/>
              </a:ext>
            </a:extLst>
          </p:cNvPr>
          <p:cNvPicPr>
            <a:picLocks noChangeAspect="1"/>
          </p:cNvPicPr>
          <p:nvPr/>
        </p:nvPicPr>
        <p:blipFill>
          <a:blip r:embed="rId3"/>
          <a:stretch>
            <a:fillRect/>
          </a:stretch>
        </p:blipFill>
        <p:spPr>
          <a:xfrm>
            <a:off x="442914" y="1937697"/>
            <a:ext cx="3814126" cy="2911530"/>
          </a:xfrm>
          <a:prstGeom prst="rect">
            <a:avLst/>
          </a:prstGeom>
        </p:spPr>
      </p:pic>
      <p:pic>
        <p:nvPicPr>
          <p:cNvPr id="7" name="图片 6">
            <a:extLst>
              <a:ext uri="{FF2B5EF4-FFF2-40B4-BE49-F238E27FC236}">
                <a16:creationId xmlns:a16="http://schemas.microsoft.com/office/drawing/2014/main" id="{4F7996CE-DDBE-1C61-6D94-90F0AFF2B6EB}"/>
              </a:ext>
            </a:extLst>
          </p:cNvPr>
          <p:cNvPicPr>
            <a:picLocks noChangeAspect="1"/>
          </p:cNvPicPr>
          <p:nvPr/>
        </p:nvPicPr>
        <p:blipFill>
          <a:blip r:embed="rId4"/>
          <a:stretch>
            <a:fillRect/>
          </a:stretch>
        </p:blipFill>
        <p:spPr>
          <a:xfrm>
            <a:off x="4257040" y="1937691"/>
            <a:ext cx="3814126" cy="2911523"/>
          </a:xfrm>
          <a:prstGeom prst="rect">
            <a:avLst/>
          </a:prstGeom>
        </p:spPr>
      </p:pic>
      <p:pic>
        <p:nvPicPr>
          <p:cNvPr id="8" name="图片 7">
            <a:extLst>
              <a:ext uri="{FF2B5EF4-FFF2-40B4-BE49-F238E27FC236}">
                <a16:creationId xmlns:a16="http://schemas.microsoft.com/office/drawing/2014/main" id="{97FBE9FC-0212-331D-E1A7-1AE19F1629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71166" y="1937696"/>
            <a:ext cx="3814126" cy="2911518"/>
          </a:xfrm>
          <a:prstGeom prst="rect">
            <a:avLst/>
          </a:prstGeom>
        </p:spPr>
      </p:pic>
      <p:sp>
        <p:nvSpPr>
          <p:cNvPr id="9" name="文本框 8">
            <a:extLst>
              <a:ext uri="{FF2B5EF4-FFF2-40B4-BE49-F238E27FC236}">
                <a16:creationId xmlns:a16="http://schemas.microsoft.com/office/drawing/2014/main" id="{299803BA-8C81-BEFC-BE5C-D4F123D3C1DD}"/>
              </a:ext>
            </a:extLst>
          </p:cNvPr>
          <p:cNvSpPr txBox="1"/>
          <p:nvPr/>
        </p:nvSpPr>
        <p:spPr>
          <a:xfrm>
            <a:off x="442914" y="5049520"/>
            <a:ext cx="3814126" cy="1083438"/>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化疗组前期的生存状况不如空白组，</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然而十五年以上的超长期生存概率高于空白组</a:t>
            </a:r>
          </a:p>
        </p:txBody>
      </p:sp>
      <p:sp>
        <p:nvSpPr>
          <p:cNvPr id="10" name="文本框 9">
            <a:extLst>
              <a:ext uri="{FF2B5EF4-FFF2-40B4-BE49-F238E27FC236}">
                <a16:creationId xmlns:a16="http://schemas.microsoft.com/office/drawing/2014/main" id="{62041137-9332-1DE3-EC9B-E64D27C9F7D3}"/>
              </a:ext>
            </a:extLst>
          </p:cNvPr>
          <p:cNvSpPr txBox="1"/>
          <p:nvPr/>
        </p:nvSpPr>
        <p:spPr>
          <a:xfrm>
            <a:off x="4257040" y="5021463"/>
            <a:ext cx="3814126" cy="1099019"/>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激素组前期的生存状况优于空白组，</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然而十年以上的长期生存概率反而不如空白组</a:t>
            </a:r>
          </a:p>
        </p:txBody>
      </p:sp>
      <p:sp>
        <p:nvSpPr>
          <p:cNvPr id="11" name="文本框 10">
            <a:extLst>
              <a:ext uri="{FF2B5EF4-FFF2-40B4-BE49-F238E27FC236}">
                <a16:creationId xmlns:a16="http://schemas.microsoft.com/office/drawing/2014/main" id="{31D33B49-77FD-2903-A695-A0762F4A4857}"/>
              </a:ext>
            </a:extLst>
          </p:cNvPr>
          <p:cNvSpPr txBox="1"/>
          <p:nvPr/>
        </p:nvSpPr>
        <p:spPr>
          <a:xfrm>
            <a:off x="8155463" y="5035492"/>
            <a:ext cx="3814126" cy="1099019"/>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放疗组前期的生存状况与空白组没有显著区别，然而五年以上的中长期生存概率优于空白组</a:t>
            </a:r>
          </a:p>
        </p:txBody>
      </p:sp>
    </p:spTree>
    <p:extLst>
      <p:ext uri="{BB962C8B-B14F-4D97-AF65-F5344CB8AC3E}">
        <p14:creationId xmlns:p14="http://schemas.microsoft.com/office/powerpoint/2010/main" val="1982844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1AE-51D8-A6B4-A0D6-A9633229A10D}"/>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4636B2CD-D749-044D-C8D2-F4DEB073BB0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51724AD2-7EAD-6AD6-D1ED-B729766AEF8E}"/>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AC0D47EC-646D-48FA-E4C7-943E228D420D}"/>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Kaplan-Meier Curve for </a:t>
            </a:r>
            <a:r>
              <a:rPr lang="en-US" altLang="zh-CN" b="1" dirty="0">
                <a:latin typeface="Arial"/>
                <a:ea typeface="微软雅黑"/>
              </a:rPr>
              <a:t>Genotypes</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2" name="AutoShape 2">
            <a:extLst>
              <a:ext uri="{FF2B5EF4-FFF2-40B4-BE49-F238E27FC236}">
                <a16:creationId xmlns:a16="http://schemas.microsoft.com/office/drawing/2014/main" id="{882C3046-865A-DF43-FF30-521E3F926E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79ED81D-6678-BE5D-568D-C865EA592D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2914" y="1937696"/>
            <a:ext cx="3814126" cy="2911517"/>
          </a:xfrm>
          <a:prstGeom prst="rect">
            <a:avLst/>
          </a:prstGeom>
        </p:spPr>
      </p:pic>
      <p:pic>
        <p:nvPicPr>
          <p:cNvPr id="7" name="图片 6">
            <a:extLst>
              <a:ext uri="{FF2B5EF4-FFF2-40B4-BE49-F238E27FC236}">
                <a16:creationId xmlns:a16="http://schemas.microsoft.com/office/drawing/2014/main" id="{F1005863-EF58-6703-A458-5AC0B852CF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57040" y="1937692"/>
            <a:ext cx="3814126" cy="2911516"/>
          </a:xfrm>
          <a:prstGeom prst="rect">
            <a:avLst/>
          </a:prstGeom>
        </p:spPr>
      </p:pic>
      <p:pic>
        <p:nvPicPr>
          <p:cNvPr id="8" name="图片 7">
            <a:extLst>
              <a:ext uri="{FF2B5EF4-FFF2-40B4-BE49-F238E27FC236}">
                <a16:creationId xmlns:a16="http://schemas.microsoft.com/office/drawing/2014/main" id="{D36DE28B-6B32-EF62-DAA5-D2909BA533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71166" y="1937696"/>
            <a:ext cx="3814126" cy="2911512"/>
          </a:xfrm>
          <a:prstGeom prst="rect">
            <a:avLst/>
          </a:prstGeom>
        </p:spPr>
      </p:pic>
      <p:sp>
        <p:nvSpPr>
          <p:cNvPr id="3" name="文本框 2">
            <a:extLst>
              <a:ext uri="{FF2B5EF4-FFF2-40B4-BE49-F238E27FC236}">
                <a16:creationId xmlns:a16="http://schemas.microsoft.com/office/drawing/2014/main" id="{2E9C2F7A-10CB-3087-7B83-627E7EE83077}"/>
              </a:ext>
            </a:extLst>
          </p:cNvPr>
          <p:cNvSpPr txBox="1"/>
          <p:nvPr/>
        </p:nvSpPr>
        <p:spPr>
          <a:xfrm>
            <a:off x="772160" y="5049520"/>
            <a:ext cx="10434320" cy="737189"/>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根据雌激素受体（</a:t>
            </a:r>
            <a:r>
              <a:rPr lang="en-US" altLang="zh-CN" dirty="0">
                <a:latin typeface="黑体" panose="02010609060101010101" pitchFamily="49" charset="-122"/>
                <a:ea typeface="黑体" panose="02010609060101010101" pitchFamily="49" charset="-122"/>
              </a:rPr>
              <a:t>ER</a:t>
            </a:r>
            <a:r>
              <a:rPr lang="zh-CN" altLang="en-US" dirty="0">
                <a:latin typeface="黑体" panose="02010609060101010101" pitchFamily="49" charset="-122"/>
                <a:ea typeface="黑体" panose="02010609060101010101" pitchFamily="49" charset="-122"/>
              </a:rPr>
              <a:t>）、孕激素受体（</a:t>
            </a:r>
            <a:r>
              <a:rPr lang="en-US" altLang="zh-CN" dirty="0">
                <a:latin typeface="黑体" panose="02010609060101010101" pitchFamily="49" charset="-122"/>
                <a:ea typeface="黑体" panose="02010609060101010101" pitchFamily="49" charset="-122"/>
              </a:rPr>
              <a:t>PR</a:t>
            </a:r>
            <a:r>
              <a:rPr lang="zh-CN" altLang="en-US" dirty="0">
                <a:latin typeface="黑体" panose="02010609060101010101" pitchFamily="49" charset="-122"/>
                <a:ea typeface="黑体" panose="02010609060101010101" pitchFamily="49" charset="-122"/>
              </a:rPr>
              <a:t>）与人体表皮生长因子受体（</a:t>
            </a:r>
            <a:r>
              <a:rPr lang="en-US" altLang="zh-CN" dirty="0">
                <a:latin typeface="黑体" panose="02010609060101010101" pitchFamily="49" charset="-122"/>
                <a:ea typeface="黑体" panose="02010609060101010101" pitchFamily="49" charset="-122"/>
              </a:rPr>
              <a:t>HER2</a:t>
            </a:r>
            <a:r>
              <a:rPr lang="zh-CN" altLang="en-US" dirty="0">
                <a:latin typeface="黑体" panose="02010609060101010101" pitchFamily="49" charset="-122"/>
                <a:ea typeface="黑体" panose="02010609060101010101" pitchFamily="49" charset="-122"/>
              </a:rPr>
              <a:t>）的表达对乳腺癌分型</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分型结果只影响前期生存概率，以确诊后十五年为界，后期生存概率趋于一致</a:t>
            </a:r>
          </a:p>
        </p:txBody>
      </p:sp>
    </p:spTree>
    <p:extLst>
      <p:ext uri="{BB962C8B-B14F-4D97-AF65-F5344CB8AC3E}">
        <p14:creationId xmlns:p14="http://schemas.microsoft.com/office/powerpoint/2010/main" val="4165130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15BC-F029-5EE5-5A09-9B30C52AEC79}"/>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EAF14164-99E4-4F53-CB73-FD695325BDC7}"/>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A0F14F55-D597-85FA-09BB-567DCF64C0CE}"/>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4F2D595D-1DDD-2AA3-B830-DBCE3E2C6288}"/>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Kaplan-Meier Curve for </a:t>
            </a:r>
            <a:r>
              <a:rPr lang="en-US" altLang="zh-CN" b="1" dirty="0">
                <a:latin typeface="Arial"/>
                <a:ea typeface="微软雅黑"/>
              </a:rPr>
              <a:t>Tumor Index</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6" name="图片 5">
            <a:extLst>
              <a:ext uri="{FF2B5EF4-FFF2-40B4-BE49-F238E27FC236}">
                <a16:creationId xmlns:a16="http://schemas.microsoft.com/office/drawing/2014/main" id="{8BDF8661-E1E7-4EC8-ADE6-11E49755E1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8338" y="909422"/>
            <a:ext cx="4673799" cy="2976557"/>
          </a:xfrm>
          <a:prstGeom prst="rect">
            <a:avLst/>
          </a:prstGeom>
        </p:spPr>
      </p:pic>
      <p:pic>
        <p:nvPicPr>
          <p:cNvPr id="7" name="图片 6">
            <a:extLst>
              <a:ext uri="{FF2B5EF4-FFF2-40B4-BE49-F238E27FC236}">
                <a16:creationId xmlns:a16="http://schemas.microsoft.com/office/drawing/2014/main" id="{5A1FFE61-0C4B-AF0B-65F2-E273394EA7A3}"/>
              </a:ext>
            </a:extLst>
          </p:cNvPr>
          <p:cNvPicPr>
            <a:picLocks noChangeAspect="1"/>
          </p:cNvPicPr>
          <p:nvPr/>
        </p:nvPicPr>
        <p:blipFill>
          <a:blip r:embed="rId4"/>
          <a:stretch>
            <a:fillRect/>
          </a:stretch>
        </p:blipFill>
        <p:spPr>
          <a:xfrm>
            <a:off x="2299227" y="1473407"/>
            <a:ext cx="3957942" cy="2234993"/>
          </a:xfrm>
          <a:prstGeom prst="rect">
            <a:avLst/>
          </a:prstGeom>
        </p:spPr>
      </p:pic>
      <p:pic>
        <p:nvPicPr>
          <p:cNvPr id="9" name="图片 8">
            <a:extLst>
              <a:ext uri="{FF2B5EF4-FFF2-40B4-BE49-F238E27FC236}">
                <a16:creationId xmlns:a16="http://schemas.microsoft.com/office/drawing/2014/main" id="{3E5D74C9-7348-0BC5-BC9F-8D2924F1EFB5}"/>
              </a:ext>
            </a:extLst>
          </p:cNvPr>
          <p:cNvPicPr>
            <a:picLocks noChangeAspect="1"/>
          </p:cNvPicPr>
          <p:nvPr/>
        </p:nvPicPr>
        <p:blipFill>
          <a:blip r:embed="rId5"/>
          <a:stretch>
            <a:fillRect/>
          </a:stretch>
        </p:blipFill>
        <p:spPr>
          <a:xfrm>
            <a:off x="2299227" y="4170064"/>
            <a:ext cx="3957942" cy="2234993"/>
          </a:xfrm>
          <a:prstGeom prst="rect">
            <a:avLst/>
          </a:prstGeom>
        </p:spPr>
      </p:pic>
      <p:pic>
        <p:nvPicPr>
          <p:cNvPr id="11" name="图片 10">
            <a:extLst>
              <a:ext uri="{FF2B5EF4-FFF2-40B4-BE49-F238E27FC236}">
                <a16:creationId xmlns:a16="http://schemas.microsoft.com/office/drawing/2014/main" id="{256FF8F6-267A-4EBE-5C59-6AD86FA79C02}"/>
              </a:ext>
            </a:extLst>
          </p:cNvPr>
          <p:cNvPicPr>
            <a:picLocks noChangeAspect="1"/>
          </p:cNvPicPr>
          <p:nvPr/>
        </p:nvPicPr>
        <p:blipFill>
          <a:blip r:embed="rId6"/>
          <a:srcRect t="6173"/>
          <a:stretch>
            <a:fillRect/>
          </a:stretch>
        </p:blipFill>
        <p:spPr>
          <a:xfrm>
            <a:off x="6418337" y="3622355"/>
            <a:ext cx="4673799" cy="2976557"/>
          </a:xfrm>
          <a:prstGeom prst="rect">
            <a:avLst/>
          </a:prstGeom>
        </p:spPr>
      </p:pic>
      <p:sp>
        <p:nvSpPr>
          <p:cNvPr id="13" name="文本框 12">
            <a:extLst>
              <a:ext uri="{FF2B5EF4-FFF2-40B4-BE49-F238E27FC236}">
                <a16:creationId xmlns:a16="http://schemas.microsoft.com/office/drawing/2014/main" id="{B32920AC-F081-79B2-837B-C46E8DCCF119}"/>
              </a:ext>
            </a:extLst>
          </p:cNvPr>
          <p:cNvSpPr txBox="1"/>
          <p:nvPr/>
        </p:nvSpPr>
        <p:spPr>
          <a:xfrm>
            <a:off x="442914" y="2099102"/>
            <a:ext cx="1856313" cy="1445267"/>
          </a:xfrm>
          <a:prstGeom prst="rect">
            <a:avLst/>
          </a:prstGeom>
          <a:noFill/>
        </p:spPr>
        <p:txBody>
          <a:bodyPr wrap="square" rtlCol="0">
            <a:spAutoFit/>
          </a:bodyPr>
          <a:lstStyle/>
          <a:p>
            <a:pPr>
              <a:lnSpc>
                <a:spcPct val="125000"/>
              </a:lnSpc>
            </a:pPr>
            <a:r>
              <a:rPr lang="en-US" altLang="zh-CN" dirty="0"/>
              <a:t>Tumor Size </a:t>
            </a:r>
          </a:p>
          <a:p>
            <a:pPr>
              <a:lnSpc>
                <a:spcPct val="125000"/>
              </a:lnSpc>
            </a:pPr>
            <a:r>
              <a:rPr lang="en-US" altLang="zh-CN" dirty="0"/>
              <a:t>T1</a:t>
            </a:r>
            <a:r>
              <a:rPr lang="zh-CN" altLang="en-US" dirty="0"/>
              <a:t>：</a:t>
            </a:r>
            <a:r>
              <a:rPr lang="en-US" altLang="zh-CN" dirty="0"/>
              <a:t>0~20  </a:t>
            </a:r>
          </a:p>
          <a:p>
            <a:pPr>
              <a:lnSpc>
                <a:spcPct val="125000"/>
              </a:lnSpc>
            </a:pPr>
            <a:r>
              <a:rPr lang="en-US" altLang="zh-CN" dirty="0"/>
              <a:t>T2</a:t>
            </a:r>
            <a:r>
              <a:rPr lang="zh-CN" altLang="en-US" dirty="0"/>
              <a:t>：</a:t>
            </a:r>
            <a:r>
              <a:rPr lang="en-US" altLang="zh-CN" dirty="0"/>
              <a:t>20~50</a:t>
            </a:r>
          </a:p>
          <a:p>
            <a:pPr>
              <a:lnSpc>
                <a:spcPct val="125000"/>
              </a:lnSpc>
            </a:pPr>
            <a:r>
              <a:rPr lang="en-US" altLang="zh-CN" dirty="0"/>
              <a:t>T3</a:t>
            </a:r>
            <a:r>
              <a:rPr lang="zh-CN" altLang="en-US" dirty="0"/>
              <a:t>：</a:t>
            </a:r>
            <a:r>
              <a:rPr lang="en-US" altLang="zh-CN" dirty="0"/>
              <a:t>50+</a:t>
            </a:r>
            <a:endParaRPr lang="zh-CN" altLang="en-US" dirty="0"/>
          </a:p>
        </p:txBody>
      </p:sp>
      <p:sp>
        <p:nvSpPr>
          <p:cNvPr id="14" name="文本框 13">
            <a:extLst>
              <a:ext uri="{FF2B5EF4-FFF2-40B4-BE49-F238E27FC236}">
                <a16:creationId xmlns:a16="http://schemas.microsoft.com/office/drawing/2014/main" id="{A3FFAB61-6B18-16FB-6630-BCCF5B5F01D4}"/>
              </a:ext>
            </a:extLst>
          </p:cNvPr>
          <p:cNvSpPr txBox="1"/>
          <p:nvPr/>
        </p:nvSpPr>
        <p:spPr>
          <a:xfrm>
            <a:off x="442914" y="4392764"/>
            <a:ext cx="1856312" cy="1789592"/>
          </a:xfrm>
          <a:prstGeom prst="rect">
            <a:avLst/>
          </a:prstGeom>
          <a:noFill/>
        </p:spPr>
        <p:txBody>
          <a:bodyPr wrap="square" rtlCol="0">
            <a:spAutoFit/>
          </a:bodyPr>
          <a:lstStyle/>
          <a:p>
            <a:pPr>
              <a:lnSpc>
                <a:spcPct val="125000"/>
              </a:lnSpc>
            </a:pPr>
            <a:r>
              <a:rPr lang="en-US" altLang="zh-CN" dirty="0"/>
              <a:t>Lymph Nodes</a:t>
            </a:r>
          </a:p>
          <a:p>
            <a:pPr>
              <a:lnSpc>
                <a:spcPct val="125000"/>
              </a:lnSpc>
            </a:pPr>
            <a:r>
              <a:rPr lang="en-US" altLang="zh-CN" dirty="0"/>
              <a:t>N0</a:t>
            </a:r>
            <a:r>
              <a:rPr lang="zh-CN" altLang="en-US" dirty="0"/>
              <a:t>：</a:t>
            </a:r>
            <a:r>
              <a:rPr lang="en-US" altLang="zh-CN" dirty="0"/>
              <a:t>0  </a:t>
            </a:r>
          </a:p>
          <a:p>
            <a:pPr>
              <a:lnSpc>
                <a:spcPct val="125000"/>
              </a:lnSpc>
            </a:pPr>
            <a:r>
              <a:rPr lang="en-US" altLang="zh-CN" dirty="0"/>
              <a:t>N1</a:t>
            </a:r>
            <a:r>
              <a:rPr lang="zh-CN" altLang="en-US" dirty="0"/>
              <a:t>：</a:t>
            </a:r>
            <a:r>
              <a:rPr lang="en-US" altLang="zh-CN" dirty="0"/>
              <a:t>1~3</a:t>
            </a:r>
          </a:p>
          <a:p>
            <a:pPr>
              <a:lnSpc>
                <a:spcPct val="125000"/>
              </a:lnSpc>
            </a:pPr>
            <a:r>
              <a:rPr lang="en-US" altLang="zh-CN" dirty="0"/>
              <a:t>N2</a:t>
            </a:r>
            <a:r>
              <a:rPr lang="zh-CN" altLang="en-US" dirty="0"/>
              <a:t>：</a:t>
            </a:r>
            <a:r>
              <a:rPr lang="en-US" altLang="zh-CN" dirty="0"/>
              <a:t>4~10</a:t>
            </a:r>
          </a:p>
          <a:p>
            <a:pPr>
              <a:lnSpc>
                <a:spcPct val="125000"/>
              </a:lnSpc>
            </a:pPr>
            <a:r>
              <a:rPr lang="en-US" altLang="zh-CN" dirty="0"/>
              <a:t>N3</a:t>
            </a:r>
            <a:r>
              <a:rPr lang="zh-CN" altLang="en-US" dirty="0"/>
              <a:t>：</a:t>
            </a:r>
            <a:r>
              <a:rPr lang="en-US" altLang="zh-CN" dirty="0"/>
              <a:t>10+</a:t>
            </a:r>
            <a:endParaRPr lang="zh-CN" altLang="en-US" dirty="0"/>
          </a:p>
        </p:txBody>
      </p:sp>
    </p:spTree>
    <p:extLst>
      <p:ext uri="{BB962C8B-B14F-4D97-AF65-F5344CB8AC3E}">
        <p14:creationId xmlns:p14="http://schemas.microsoft.com/office/powerpoint/2010/main" val="914432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D14D-3FDA-7483-E9F3-5B9882F31742}"/>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C4C20305-610E-5C47-7052-B9B4D3EC03CB}"/>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C018D24E-2EA4-7911-4DDD-2C9DB9E37025}"/>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7286644-0A42-CB18-41A0-BD0F524F5D2D}"/>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Cox Regression for Age at Diagnosis</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3" name="图片 2">
            <a:extLst>
              <a:ext uri="{FF2B5EF4-FFF2-40B4-BE49-F238E27FC236}">
                <a16:creationId xmlns:a16="http://schemas.microsoft.com/office/drawing/2014/main" id="{87E0CC20-DC2A-0F4F-F627-1C72D1FA46A8}"/>
              </a:ext>
            </a:extLst>
          </p:cNvPr>
          <p:cNvPicPr>
            <a:picLocks noChangeAspect="1"/>
          </p:cNvPicPr>
          <p:nvPr/>
        </p:nvPicPr>
        <p:blipFill>
          <a:blip r:embed="rId3"/>
          <a:stretch>
            <a:fillRect/>
          </a:stretch>
        </p:blipFill>
        <p:spPr>
          <a:xfrm>
            <a:off x="442914" y="1584961"/>
            <a:ext cx="5322335" cy="2382719"/>
          </a:xfrm>
          <a:prstGeom prst="rect">
            <a:avLst/>
          </a:prstGeom>
        </p:spPr>
      </p:pic>
      <p:pic>
        <p:nvPicPr>
          <p:cNvPr id="6" name="图片 5">
            <a:extLst>
              <a:ext uri="{FF2B5EF4-FFF2-40B4-BE49-F238E27FC236}">
                <a16:creationId xmlns:a16="http://schemas.microsoft.com/office/drawing/2014/main" id="{5B77C143-11F3-6970-A767-B2C110E4DE9A}"/>
              </a:ext>
            </a:extLst>
          </p:cNvPr>
          <p:cNvPicPr>
            <a:picLocks noChangeAspect="1"/>
          </p:cNvPicPr>
          <p:nvPr/>
        </p:nvPicPr>
        <p:blipFill>
          <a:blip r:embed="rId4"/>
          <a:stretch>
            <a:fillRect/>
          </a:stretch>
        </p:blipFill>
        <p:spPr>
          <a:xfrm>
            <a:off x="6011226" y="900195"/>
            <a:ext cx="5737860" cy="3204442"/>
          </a:xfrm>
          <a:prstGeom prst="rect">
            <a:avLst/>
          </a:prstGeom>
        </p:spPr>
      </p:pic>
      <p:pic>
        <p:nvPicPr>
          <p:cNvPr id="10" name="图片 9">
            <a:extLst>
              <a:ext uri="{FF2B5EF4-FFF2-40B4-BE49-F238E27FC236}">
                <a16:creationId xmlns:a16="http://schemas.microsoft.com/office/drawing/2014/main" id="{CEE17061-3C80-73D6-A9BC-7A836258E3E3}"/>
              </a:ext>
            </a:extLst>
          </p:cNvPr>
          <p:cNvPicPr>
            <a:picLocks noChangeAspect="1"/>
          </p:cNvPicPr>
          <p:nvPr/>
        </p:nvPicPr>
        <p:blipFill>
          <a:blip r:embed="rId5"/>
          <a:stretch>
            <a:fillRect/>
          </a:stretch>
        </p:blipFill>
        <p:spPr>
          <a:xfrm>
            <a:off x="442913" y="4104636"/>
            <a:ext cx="5322335" cy="2382719"/>
          </a:xfrm>
          <a:prstGeom prst="rect">
            <a:avLst/>
          </a:prstGeom>
        </p:spPr>
      </p:pic>
      <p:pic>
        <p:nvPicPr>
          <p:cNvPr id="13" name="图片 12">
            <a:extLst>
              <a:ext uri="{FF2B5EF4-FFF2-40B4-BE49-F238E27FC236}">
                <a16:creationId xmlns:a16="http://schemas.microsoft.com/office/drawing/2014/main" id="{CF9A254C-BC31-B843-E5FD-F7BA9E0C83BB}"/>
              </a:ext>
            </a:extLst>
          </p:cNvPr>
          <p:cNvPicPr>
            <a:picLocks noChangeAspect="1"/>
          </p:cNvPicPr>
          <p:nvPr/>
        </p:nvPicPr>
        <p:blipFill>
          <a:blip r:embed="rId6"/>
          <a:stretch>
            <a:fillRect/>
          </a:stretch>
        </p:blipFill>
        <p:spPr>
          <a:xfrm>
            <a:off x="6011226" y="3429000"/>
            <a:ext cx="5737860" cy="3347720"/>
          </a:xfrm>
          <a:prstGeom prst="rect">
            <a:avLst/>
          </a:prstGeom>
        </p:spPr>
      </p:pic>
    </p:spTree>
    <p:extLst>
      <p:ext uri="{BB962C8B-B14F-4D97-AF65-F5344CB8AC3E}">
        <p14:creationId xmlns:p14="http://schemas.microsoft.com/office/powerpoint/2010/main" val="1345339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FDA61-416F-5C9A-7A8F-1EF07CC6B9FF}"/>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7DD1AB33-F7CE-BBD3-28E1-F998719EEFD6}"/>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348FD27F-FCA9-E2B5-7734-78C9D31E894D}"/>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E6C72B23-B7C0-2CA2-D11C-3A0C771F5CA0}"/>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Cox Regression for Age at Diagnosis</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5" name="图片 4">
            <a:extLst>
              <a:ext uri="{FF2B5EF4-FFF2-40B4-BE49-F238E27FC236}">
                <a16:creationId xmlns:a16="http://schemas.microsoft.com/office/drawing/2014/main" id="{7635AE48-C32F-8114-ADBD-FB0FCAA93DFE}"/>
              </a:ext>
            </a:extLst>
          </p:cNvPr>
          <p:cNvPicPr>
            <a:picLocks noChangeAspect="1"/>
          </p:cNvPicPr>
          <p:nvPr/>
        </p:nvPicPr>
        <p:blipFill>
          <a:blip r:embed="rId3"/>
          <a:stretch>
            <a:fillRect/>
          </a:stretch>
        </p:blipFill>
        <p:spPr>
          <a:xfrm>
            <a:off x="442915" y="1764397"/>
            <a:ext cx="5569928" cy="2512963"/>
          </a:xfrm>
          <a:prstGeom prst="rect">
            <a:avLst/>
          </a:prstGeom>
        </p:spPr>
      </p:pic>
      <p:pic>
        <p:nvPicPr>
          <p:cNvPr id="8" name="图片 7">
            <a:extLst>
              <a:ext uri="{FF2B5EF4-FFF2-40B4-BE49-F238E27FC236}">
                <a16:creationId xmlns:a16="http://schemas.microsoft.com/office/drawing/2014/main" id="{02244227-4270-66FB-DB80-0EA0A2BC134F}"/>
              </a:ext>
            </a:extLst>
          </p:cNvPr>
          <p:cNvPicPr>
            <a:picLocks noChangeAspect="1"/>
          </p:cNvPicPr>
          <p:nvPr/>
        </p:nvPicPr>
        <p:blipFill>
          <a:blip r:embed="rId4"/>
          <a:stretch>
            <a:fillRect/>
          </a:stretch>
        </p:blipFill>
        <p:spPr>
          <a:xfrm>
            <a:off x="6207760" y="1473406"/>
            <a:ext cx="5541326" cy="3971113"/>
          </a:xfrm>
          <a:prstGeom prst="rect">
            <a:avLst/>
          </a:prstGeom>
        </p:spPr>
      </p:pic>
      <p:sp>
        <p:nvSpPr>
          <p:cNvPr id="9" name="文本框 8">
            <a:extLst>
              <a:ext uri="{FF2B5EF4-FFF2-40B4-BE49-F238E27FC236}">
                <a16:creationId xmlns:a16="http://schemas.microsoft.com/office/drawing/2014/main" id="{8DECC4B7-6622-5FA2-A735-7A7DDF0EDB94}"/>
              </a:ext>
            </a:extLst>
          </p:cNvPr>
          <p:cNvSpPr txBox="1"/>
          <p:nvPr/>
        </p:nvSpPr>
        <p:spPr>
          <a:xfrm>
            <a:off x="442914" y="4277360"/>
            <a:ext cx="5764846" cy="2468433"/>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确诊年龄对生存风险的影响并非恒定不变，而是随疾病进程动态变化；</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确诊年龄对风险的影响是动态且微弱的，这种动态性让模型整体有统计意义，但实际预测价值不高；</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乳腺癌较长的预期生存时间使得疾病治疗与恢复过程中的风险累积也需考量，例如激进疗法的副作用随着年龄增长而逐渐显现</a:t>
            </a:r>
          </a:p>
        </p:txBody>
      </p:sp>
    </p:spTree>
    <p:extLst>
      <p:ext uri="{BB962C8B-B14F-4D97-AF65-F5344CB8AC3E}">
        <p14:creationId xmlns:p14="http://schemas.microsoft.com/office/powerpoint/2010/main" val="898488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2709-E0BE-A863-4FAE-260B598DF514}"/>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01D84594-D61D-8AE0-1431-EEF876AE8299}"/>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1F9FD579-603F-F2BB-31D2-B27F57D41B2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6106D381-BF8E-A9C4-9D24-82456EC4B168}"/>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Cox Regression for Diagnosis Rating</a:t>
            </a:r>
            <a:endParaRPr kumimoji="0" lang="zh-CN" altLang="en-US" sz="2400" b="1" i="0" u="none" strike="noStrike" kern="1200" cap="none" spc="0" normalizeH="0" baseline="0" noProof="0" dirty="0">
              <a:ln>
                <a:noFill/>
              </a:ln>
              <a:effectLst/>
              <a:uLnTx/>
              <a:uFillTx/>
              <a:latin typeface="Arial"/>
              <a:ea typeface="微软雅黑"/>
              <a:cs typeface="+mn-cs"/>
            </a:endParaRPr>
          </a:p>
        </p:txBody>
      </p:sp>
      <p:sp>
        <p:nvSpPr>
          <p:cNvPr id="9" name="文本框 8">
            <a:extLst>
              <a:ext uri="{FF2B5EF4-FFF2-40B4-BE49-F238E27FC236}">
                <a16:creationId xmlns:a16="http://schemas.microsoft.com/office/drawing/2014/main" id="{CBAFEE02-C553-C4BB-5FA2-202E73CB1A3A}"/>
              </a:ext>
            </a:extLst>
          </p:cNvPr>
          <p:cNvSpPr txBox="1"/>
          <p:nvPr/>
        </p:nvSpPr>
        <p:spPr>
          <a:xfrm>
            <a:off x="442914" y="1764396"/>
            <a:ext cx="4484686" cy="3968843"/>
          </a:xfrm>
          <a:prstGeom prst="rect">
            <a:avLst/>
          </a:prstGeom>
          <a:noFill/>
        </p:spPr>
        <p:txBody>
          <a:bodyPr wrap="square" rtlCol="0">
            <a:spAutoFit/>
          </a:bodyPr>
          <a:lstStyle/>
          <a:p>
            <a:pPr>
              <a:lnSpc>
                <a:spcPct val="125000"/>
              </a:lnSpc>
            </a:pPr>
            <a:r>
              <a:rPr lang="zh-CN" altLang="en-US" sz="2400" b="1" dirty="0">
                <a:latin typeface="黑体" panose="02010609060101010101" pitchFamily="49" charset="-122"/>
                <a:ea typeface="黑体" panose="02010609060101010101" pitchFamily="49" charset="-122"/>
              </a:rPr>
              <a:t>诊断评分表的构建：</a:t>
            </a:r>
            <a:endParaRPr lang="en-US" altLang="zh-CN" sz="2400" b="1" dirty="0">
              <a:latin typeface="黑体" panose="02010609060101010101" pitchFamily="49" charset="-122"/>
              <a:ea typeface="黑体" panose="02010609060101010101" pitchFamily="49" charset="-122"/>
            </a:endParaRPr>
          </a:p>
          <a:p>
            <a:pPr indent="457200">
              <a:lnSpc>
                <a:spcPct val="125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）为缓和长期风险的累积影响，考量十年期生存率；</a:t>
            </a:r>
            <a:endParaRPr lang="en-US" altLang="zh-CN" dirty="0">
              <a:latin typeface="黑体" panose="02010609060101010101" pitchFamily="49" charset="-122"/>
              <a:ea typeface="黑体" panose="02010609060101010101" pitchFamily="49" charset="-122"/>
            </a:endParaRPr>
          </a:p>
          <a:p>
            <a:pPr indent="457200">
              <a:lnSpc>
                <a:spcPct val="125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）确诊年龄、癌变大小与侵入淋巴结数量等右侧存在长尾，截去上</a:t>
            </a:r>
            <a:r>
              <a:rPr lang="en-US" altLang="zh-CN" dirty="0">
                <a:latin typeface="黑体" panose="02010609060101010101" pitchFamily="49" charset="-122"/>
                <a:ea typeface="黑体" panose="02010609060101010101" pitchFamily="49" charset="-122"/>
              </a:rPr>
              <a:t>2.5%</a:t>
            </a:r>
            <a:r>
              <a:rPr lang="zh-CN" altLang="en-US" dirty="0">
                <a:latin typeface="黑体" panose="02010609060101010101" pitchFamily="49" charset="-122"/>
                <a:ea typeface="黑体" panose="02010609060101010101" pitchFamily="49" charset="-122"/>
              </a:rPr>
              <a:t>分位数，避免极端值造成偏误；</a:t>
            </a:r>
            <a:endParaRPr lang="en-US" altLang="zh-CN" dirty="0">
              <a:latin typeface="黑体" panose="02010609060101010101" pitchFamily="49" charset="-122"/>
              <a:ea typeface="黑体" panose="02010609060101010101" pitchFamily="49" charset="-122"/>
            </a:endParaRPr>
          </a:p>
          <a:p>
            <a:pPr indent="457200">
              <a:lnSpc>
                <a:spcPct val="125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）确诊年龄与生存时长不满足比例风险（</a:t>
            </a:r>
            <a:r>
              <a:rPr lang="en-US" altLang="zh-CN" dirty="0">
                <a:latin typeface="黑体" panose="02010609060101010101" pitchFamily="49" charset="-122"/>
                <a:ea typeface="黑体" panose="02010609060101010101" pitchFamily="49" charset="-122"/>
              </a:rPr>
              <a:t>PH</a:t>
            </a:r>
            <a:r>
              <a:rPr lang="zh-CN" altLang="en-US" dirty="0">
                <a:latin typeface="黑体" panose="02010609060101010101" pitchFamily="49" charset="-122"/>
                <a:ea typeface="黑体" panose="02010609060101010101" pitchFamily="49" charset="-122"/>
              </a:rPr>
              <a:t>）假设，引入自然样条（</a:t>
            </a:r>
            <a:r>
              <a:rPr lang="en-US" altLang="zh-CN" dirty="0">
                <a:latin typeface="黑体" panose="02010609060101010101" pitchFamily="49" charset="-122"/>
                <a:ea typeface="黑体" panose="02010609060101010101" pitchFamily="49" charset="-122"/>
              </a:rPr>
              <a:t>ns</a:t>
            </a:r>
            <a:r>
              <a:rPr lang="zh-CN" altLang="en-US" dirty="0">
                <a:latin typeface="黑体" panose="02010609060101010101" pitchFamily="49" charset="-122"/>
                <a:ea typeface="黑体" panose="02010609060101010101" pitchFamily="49" charset="-122"/>
              </a:rPr>
              <a:t>）回归刻画二者关系</a:t>
            </a:r>
            <a:endParaRPr lang="en-US" altLang="zh-CN" dirty="0">
              <a:latin typeface="黑体" panose="02010609060101010101" pitchFamily="49" charset="-122"/>
              <a:ea typeface="黑体" panose="02010609060101010101" pitchFamily="49" charset="-122"/>
            </a:endParaRPr>
          </a:p>
          <a:p>
            <a:pPr indent="457200">
              <a:lnSpc>
                <a:spcPct val="125000"/>
              </a:lnSpc>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）考虑优先易于获得的一级临床指标，如肿瘤大小、形态特征与临床分型</a:t>
            </a:r>
          </a:p>
        </p:txBody>
      </p:sp>
      <p:pic>
        <p:nvPicPr>
          <p:cNvPr id="3" name="图片 2">
            <a:extLst>
              <a:ext uri="{FF2B5EF4-FFF2-40B4-BE49-F238E27FC236}">
                <a16:creationId xmlns:a16="http://schemas.microsoft.com/office/drawing/2014/main" id="{BA5D417C-E9F8-666B-8286-B9F86FFAE383}"/>
              </a:ext>
            </a:extLst>
          </p:cNvPr>
          <p:cNvPicPr>
            <a:picLocks noChangeAspect="1"/>
          </p:cNvPicPr>
          <p:nvPr/>
        </p:nvPicPr>
        <p:blipFill>
          <a:blip r:embed="rId3"/>
          <a:stretch>
            <a:fillRect/>
          </a:stretch>
        </p:blipFill>
        <p:spPr>
          <a:xfrm>
            <a:off x="5181600" y="1764396"/>
            <a:ext cx="6652260" cy="4483997"/>
          </a:xfrm>
          <a:prstGeom prst="rect">
            <a:avLst/>
          </a:prstGeom>
        </p:spPr>
      </p:pic>
    </p:spTree>
    <p:extLst>
      <p:ext uri="{BB962C8B-B14F-4D97-AF65-F5344CB8AC3E}">
        <p14:creationId xmlns:p14="http://schemas.microsoft.com/office/powerpoint/2010/main" val="2986961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208397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临床状态变量</a:t>
            </a:r>
            <a:endParaRPr lang="en-US" altLang="zh-CN" b="1" dirty="0">
              <a:latin typeface="Arial"/>
              <a:ea typeface="微软雅黑"/>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923" y="1869743"/>
            <a:ext cx="10058400" cy="3521123"/>
          </a:xfrm>
          <a:prstGeom prst="rect">
            <a:avLst/>
          </a:prstGeom>
        </p:spPr>
      </p:pic>
    </p:spTree>
    <p:extLst>
      <p:ext uri="{BB962C8B-B14F-4D97-AF65-F5344CB8AC3E}">
        <p14:creationId xmlns:p14="http://schemas.microsoft.com/office/powerpoint/2010/main" val="387169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BEC1B-DFE0-85FA-F55D-542B9398E4B1}"/>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EE94EF96-0642-1D87-E573-A0CB56A8EB04}"/>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FE4CC53F-937B-E38E-FAD6-F84C69D5E3E2}"/>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4" name="图片 3">
            <a:extLst>
              <a:ext uri="{FF2B5EF4-FFF2-40B4-BE49-F238E27FC236}">
                <a16:creationId xmlns:a16="http://schemas.microsoft.com/office/drawing/2014/main" id="{00E1CC95-80A7-705B-1780-298988773ACF}"/>
              </a:ext>
            </a:extLst>
          </p:cNvPr>
          <p:cNvPicPr>
            <a:picLocks noChangeAspect="1"/>
          </p:cNvPicPr>
          <p:nvPr/>
        </p:nvPicPr>
        <p:blipFill>
          <a:blip r:embed="rId3">
            <a:extLst>
              <a:ext uri="{28A0092B-C50C-407E-A947-70E740481C1C}">
                <a14:useLocalDpi xmlns:a14="http://schemas.microsoft.com/office/drawing/2010/main" val="0"/>
              </a:ext>
            </a:extLst>
          </a:blip>
          <a:srcRect l="1669"/>
          <a:stretch>
            <a:fillRect/>
          </a:stretch>
        </p:blipFill>
        <p:spPr bwMode="auto">
          <a:xfrm>
            <a:off x="442914" y="914401"/>
            <a:ext cx="11306174" cy="5684511"/>
          </a:xfrm>
          <a:prstGeom prst="rect">
            <a:avLst/>
          </a:prstGeom>
          <a:noFill/>
        </p:spPr>
      </p:pic>
    </p:spTree>
    <p:extLst>
      <p:ext uri="{BB962C8B-B14F-4D97-AF65-F5344CB8AC3E}">
        <p14:creationId xmlns:p14="http://schemas.microsoft.com/office/powerpoint/2010/main" val="2545910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7D5CF-183A-8608-D42B-B6C486B56B3D}"/>
            </a:ext>
          </a:extLst>
        </p:cNvPr>
        <p:cNvGrpSpPr/>
        <p:nvPr/>
      </p:nvGrpSpPr>
      <p:grpSpPr>
        <a:xfrm>
          <a:off x="0" y="0"/>
          <a:ext cx="0" cy="0"/>
          <a:chOff x="0" y="0"/>
          <a:chExt cx="0" cy="0"/>
        </a:xfrm>
      </p:grpSpPr>
      <p:sp>
        <p:nvSpPr>
          <p:cNvPr id="64" name="文本框 63">
            <a:extLst>
              <a:ext uri="{FF2B5EF4-FFF2-40B4-BE49-F238E27FC236}">
                <a16:creationId xmlns:a16="http://schemas.microsoft.com/office/drawing/2014/main" id="{A1D5BFBC-C648-681E-43B6-45D02C2C6024}"/>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描述性统计    关联分析    回归建模    </a:t>
            </a:r>
            <a:r>
              <a:rPr kumimoji="0" lang="zh-CN" altLang="en-US" sz="2400" b="1" i="0" u="none" strike="noStrike" kern="1200" cap="none" spc="0" normalizeH="0" baseline="0" noProof="0" dirty="0">
                <a:ln>
                  <a:noFill/>
                </a:ln>
                <a:effectLst/>
                <a:uLnTx/>
                <a:uFillTx/>
                <a:latin typeface="Arial"/>
                <a:ea typeface="微软雅黑"/>
                <a:cs typeface="+mn-cs"/>
              </a:rPr>
              <a:t>生存分析</a:t>
            </a:r>
          </a:p>
        </p:txBody>
      </p:sp>
      <p:cxnSp>
        <p:nvCxnSpPr>
          <p:cNvPr id="107" name="直接连接符 106">
            <a:extLst>
              <a:ext uri="{FF2B5EF4-FFF2-40B4-BE49-F238E27FC236}">
                <a16:creationId xmlns:a16="http://schemas.microsoft.com/office/drawing/2014/main" id="{E9CDEDE1-75AF-BAC6-1E02-9C123D7E8D8E}"/>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E2DF688F-2643-C476-88F1-68177D155948}"/>
              </a:ext>
            </a:extLst>
          </p:cNvPr>
          <p:cNvSpPr txBox="1"/>
          <p:nvPr/>
        </p:nvSpPr>
        <p:spPr>
          <a:xfrm>
            <a:off x="345328" y="1011742"/>
            <a:ext cx="7643640"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Arial"/>
                <a:ea typeface="微软雅黑"/>
                <a:cs typeface="+mn-cs"/>
              </a:rPr>
              <a:t>Competing Risk Model</a:t>
            </a:r>
            <a:endParaRPr kumimoji="0" lang="zh-CN" altLang="en-US" sz="2400" b="1" i="0" u="none" strike="noStrike" kern="1200" cap="none" spc="0" normalizeH="0" baseline="0" noProof="0" dirty="0">
              <a:ln>
                <a:noFill/>
              </a:ln>
              <a:effectLst/>
              <a:uLnTx/>
              <a:uFillTx/>
              <a:latin typeface="Arial"/>
              <a:ea typeface="微软雅黑"/>
              <a:cs typeface="+mn-cs"/>
            </a:endParaRPr>
          </a:p>
        </p:txBody>
      </p:sp>
      <p:pic>
        <p:nvPicPr>
          <p:cNvPr id="5" name="图片 4">
            <a:extLst>
              <a:ext uri="{FF2B5EF4-FFF2-40B4-BE49-F238E27FC236}">
                <a16:creationId xmlns:a16="http://schemas.microsoft.com/office/drawing/2014/main" id="{AD04DED3-79F4-F58A-8DCC-D9CEBF4751E7}"/>
              </a:ext>
            </a:extLst>
          </p:cNvPr>
          <p:cNvPicPr>
            <a:picLocks noChangeAspect="1"/>
          </p:cNvPicPr>
          <p:nvPr/>
        </p:nvPicPr>
        <p:blipFill>
          <a:blip r:embed="rId3"/>
          <a:stretch>
            <a:fillRect/>
          </a:stretch>
        </p:blipFill>
        <p:spPr>
          <a:xfrm>
            <a:off x="345328" y="1764397"/>
            <a:ext cx="6055472" cy="4372851"/>
          </a:xfrm>
          <a:prstGeom prst="rect">
            <a:avLst/>
          </a:prstGeom>
        </p:spPr>
      </p:pic>
      <p:pic>
        <p:nvPicPr>
          <p:cNvPr id="7" name="图片 6">
            <a:extLst>
              <a:ext uri="{FF2B5EF4-FFF2-40B4-BE49-F238E27FC236}">
                <a16:creationId xmlns:a16="http://schemas.microsoft.com/office/drawing/2014/main" id="{24334FC6-BBF4-A2A3-2B2F-8E5507FA03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517120"/>
            <a:ext cx="5348288" cy="3142884"/>
          </a:xfrm>
          <a:prstGeom prst="rect">
            <a:avLst/>
          </a:prstGeom>
          <a:noFill/>
        </p:spPr>
      </p:pic>
      <p:sp>
        <p:nvSpPr>
          <p:cNvPr id="8" name="文本框 7">
            <a:extLst>
              <a:ext uri="{FF2B5EF4-FFF2-40B4-BE49-F238E27FC236}">
                <a16:creationId xmlns:a16="http://schemas.microsoft.com/office/drawing/2014/main" id="{88E8ABC3-9ED2-528A-7574-804F7677C307}"/>
              </a:ext>
            </a:extLst>
          </p:cNvPr>
          <p:cNvSpPr txBox="1"/>
          <p:nvPr/>
        </p:nvSpPr>
        <p:spPr>
          <a:xfrm>
            <a:off x="6583680" y="4703718"/>
            <a:ext cx="5348288" cy="1429687"/>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考虑个体死亡的具体原因，确诊年龄对生存时长的影响不再显著；</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高龄个体的死亡很大程度上是由于衰老引起的其它并发症，与乳腺癌本身关系不大</a:t>
            </a:r>
          </a:p>
        </p:txBody>
      </p:sp>
    </p:spTree>
    <p:extLst>
      <p:ext uri="{BB962C8B-B14F-4D97-AF65-F5344CB8AC3E}">
        <p14:creationId xmlns:p14="http://schemas.microsoft.com/office/powerpoint/2010/main" val="2005342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773E-2A12-CCF2-E515-37842233A2C1}"/>
            </a:ext>
          </a:extLst>
        </p:cNvPr>
        <p:cNvGrpSpPr/>
        <p:nvPr/>
      </p:nvGrpSpPr>
      <p:grpSpPr>
        <a:xfrm>
          <a:off x="0" y="0"/>
          <a:ext cx="0" cy="0"/>
          <a:chOff x="0" y="0"/>
          <a:chExt cx="0" cy="0"/>
        </a:xfrm>
      </p:grpSpPr>
      <p:sp>
        <p:nvSpPr>
          <p:cNvPr id="13" name="直角三角形 12">
            <a:extLst>
              <a:ext uri="{FF2B5EF4-FFF2-40B4-BE49-F238E27FC236}">
                <a16:creationId xmlns:a16="http://schemas.microsoft.com/office/drawing/2014/main" id="{3E71AD48-95F4-41EC-CECD-7C96C0A22FBC}"/>
              </a:ext>
            </a:extLst>
          </p:cNvPr>
          <p:cNvSpPr/>
          <p:nvPr/>
        </p:nvSpPr>
        <p:spPr>
          <a:xfrm rot="5400000">
            <a:off x="92075" y="635"/>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a:extLst>
              <a:ext uri="{FF2B5EF4-FFF2-40B4-BE49-F238E27FC236}">
                <a16:creationId xmlns:a16="http://schemas.microsoft.com/office/drawing/2014/main" id="{E6682CF9-92A8-D4EB-08BA-01A475A96E86}"/>
              </a:ext>
            </a:extLst>
          </p:cNvPr>
          <p:cNvSpPr/>
          <p:nvPr/>
        </p:nvSpPr>
        <p:spPr>
          <a:xfrm>
            <a:off x="92710" y="4274185"/>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a:extLst>
              <a:ext uri="{FF2B5EF4-FFF2-40B4-BE49-F238E27FC236}">
                <a16:creationId xmlns:a16="http://schemas.microsoft.com/office/drawing/2014/main" id="{78493629-CD9D-E9EF-EBF0-096B08A17D01}"/>
              </a:ext>
            </a:extLst>
          </p:cNvPr>
          <p:cNvSpPr/>
          <p:nvPr/>
        </p:nvSpPr>
        <p:spPr>
          <a:xfrm rot="10800000">
            <a:off x="9699625" y="0"/>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8B970E35-2E50-A283-0386-7C24C753673F}"/>
              </a:ext>
            </a:extLst>
          </p:cNvPr>
          <p:cNvSpPr/>
          <p:nvPr/>
        </p:nvSpPr>
        <p:spPr>
          <a:xfrm rot="16200000">
            <a:off x="9698990" y="4274820"/>
            <a:ext cx="2583815" cy="2585085"/>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B94D80E-0765-A9BF-5ED0-1C0BA7DFACF8}"/>
              </a:ext>
            </a:extLst>
          </p:cNvPr>
          <p:cNvSpPr/>
          <p:nvPr/>
        </p:nvSpPr>
        <p:spPr>
          <a:xfrm>
            <a:off x="337185" y="224155"/>
            <a:ext cx="11700510" cy="6412230"/>
          </a:xfrm>
          <a:prstGeom prst="rect">
            <a:avLst/>
          </a:prstGeom>
          <a:solidFill>
            <a:schemeClr val="bg1"/>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C7DAE1A4-52C5-3877-DF3A-30877F822F4D}"/>
              </a:ext>
            </a:extLst>
          </p:cNvPr>
          <p:cNvSpPr txBox="1"/>
          <p:nvPr/>
        </p:nvSpPr>
        <p:spPr>
          <a:xfrm>
            <a:off x="1846263" y="3258186"/>
            <a:ext cx="8716645" cy="1014730"/>
          </a:xfrm>
          <a:prstGeom prst="rect">
            <a:avLst/>
          </a:prstGeom>
          <a:noFill/>
        </p:spPr>
        <p:txBody>
          <a:bodyPr wrap="square" rtlCol="0">
            <a:spAutoFit/>
          </a:bodyPr>
          <a:lstStyle/>
          <a:p>
            <a:pPr algn="ctr"/>
            <a:r>
              <a:rPr 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感</a:t>
            </a:r>
            <a:r>
              <a:rPr lang="en-US" alt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  </a:t>
            </a:r>
            <a:r>
              <a:rPr 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谢</a:t>
            </a:r>
            <a:r>
              <a:rPr lang="en-US" alt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  </a:t>
            </a:r>
            <a:r>
              <a:rPr 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观</a:t>
            </a:r>
            <a:r>
              <a:rPr lang="en-US" alt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  </a:t>
            </a:r>
            <a:r>
              <a:rPr lang="zh-CN" sz="6000" b="1" dirty="0">
                <a:solidFill>
                  <a:schemeClr val="accent5">
                    <a:lumMod val="75000"/>
                  </a:schemeClr>
                </a:solidFill>
                <a:latin typeface="MiSans Normal" panose="00000500000000000000" charset="-122"/>
                <a:ea typeface="MiSans Normal" panose="00000500000000000000" charset="-122"/>
                <a:cs typeface="MiSans Normal" panose="00000500000000000000" charset="-122"/>
              </a:rPr>
              <a:t>看</a:t>
            </a:r>
          </a:p>
        </p:txBody>
      </p:sp>
      <p:sp>
        <p:nvSpPr>
          <p:cNvPr id="26" name="文本框 25">
            <a:extLst>
              <a:ext uri="{FF2B5EF4-FFF2-40B4-BE49-F238E27FC236}">
                <a16:creationId xmlns:a16="http://schemas.microsoft.com/office/drawing/2014/main" id="{28B53585-6E76-5B27-FAC7-304DADDBF3A5}"/>
              </a:ext>
            </a:extLst>
          </p:cNvPr>
          <p:cNvSpPr txBox="1"/>
          <p:nvPr/>
        </p:nvSpPr>
        <p:spPr>
          <a:xfrm>
            <a:off x="1811973" y="4487546"/>
            <a:ext cx="8750935" cy="523220"/>
          </a:xfrm>
          <a:prstGeom prst="rect">
            <a:avLst/>
          </a:prstGeom>
          <a:noFill/>
        </p:spPr>
        <p:txBody>
          <a:bodyPr wrap="square" rtlCol="0">
            <a:spAutoFit/>
          </a:bodyPr>
          <a:lstStyle/>
          <a:p>
            <a:pPr algn="ctr"/>
            <a:r>
              <a:rPr lang="zh-CN" altLang="en-US" sz="2800" b="1" i="1" dirty="0">
                <a:solidFill>
                  <a:schemeClr val="tx2">
                    <a:lumMod val="75000"/>
                    <a:lumOff val="25000"/>
                  </a:schemeClr>
                </a:solidFill>
                <a:latin typeface="MiSans Normal" panose="00000500000000000000" charset="-122"/>
                <a:ea typeface="MiSans Normal" panose="00000500000000000000" charset="-122"/>
              </a:rPr>
              <a:t>T</a:t>
            </a:r>
            <a:r>
              <a:rPr lang="en-US" altLang="zh-CN" sz="2800" b="1" i="1" dirty="0">
                <a:solidFill>
                  <a:schemeClr val="tx2">
                    <a:lumMod val="75000"/>
                    <a:lumOff val="25000"/>
                  </a:schemeClr>
                </a:solidFill>
                <a:latin typeface="MiSans Normal" panose="00000500000000000000" charset="-122"/>
                <a:ea typeface="MiSans Normal" panose="00000500000000000000" charset="-122"/>
              </a:rPr>
              <a:t>  </a:t>
            </a:r>
            <a:r>
              <a:rPr lang="zh-CN" altLang="en-US" sz="2800" b="1" i="1" dirty="0">
                <a:solidFill>
                  <a:schemeClr val="tx2">
                    <a:lumMod val="75000"/>
                    <a:lumOff val="25000"/>
                  </a:schemeClr>
                </a:solidFill>
                <a:latin typeface="MiSans Normal" panose="00000500000000000000" charset="-122"/>
                <a:ea typeface="MiSans Normal" panose="00000500000000000000" charset="-122"/>
              </a:rPr>
              <a:t>H</a:t>
            </a:r>
            <a:r>
              <a:rPr lang="en-US" altLang="zh-CN" sz="2800" b="1" i="1" dirty="0">
                <a:solidFill>
                  <a:schemeClr val="tx2">
                    <a:lumMod val="75000"/>
                    <a:lumOff val="25000"/>
                  </a:schemeClr>
                </a:solidFill>
                <a:latin typeface="MiSans Normal" panose="00000500000000000000" charset="-122"/>
                <a:ea typeface="MiSans Normal" panose="00000500000000000000" charset="-122"/>
              </a:rPr>
              <a:t>  </a:t>
            </a:r>
            <a:r>
              <a:rPr lang="zh-CN" altLang="en-US" sz="2800" b="1" i="1" dirty="0">
                <a:solidFill>
                  <a:schemeClr val="tx2">
                    <a:lumMod val="75000"/>
                    <a:lumOff val="25000"/>
                  </a:schemeClr>
                </a:solidFill>
                <a:latin typeface="MiSans Normal" panose="00000500000000000000" charset="-122"/>
                <a:ea typeface="MiSans Normal" panose="00000500000000000000" charset="-122"/>
              </a:rPr>
              <a:t>A</a:t>
            </a:r>
            <a:r>
              <a:rPr lang="en-US" altLang="zh-CN" sz="2800" b="1" i="1" dirty="0">
                <a:solidFill>
                  <a:schemeClr val="tx2">
                    <a:lumMod val="75000"/>
                    <a:lumOff val="25000"/>
                  </a:schemeClr>
                </a:solidFill>
                <a:latin typeface="MiSans Normal" panose="00000500000000000000" charset="-122"/>
                <a:ea typeface="MiSans Normal" panose="00000500000000000000" charset="-122"/>
              </a:rPr>
              <a:t>  </a:t>
            </a:r>
            <a:r>
              <a:rPr lang="zh-CN" altLang="en-US" sz="2800" b="1" i="1" dirty="0">
                <a:solidFill>
                  <a:schemeClr val="tx2">
                    <a:lumMod val="75000"/>
                    <a:lumOff val="25000"/>
                  </a:schemeClr>
                </a:solidFill>
                <a:latin typeface="MiSans Normal" panose="00000500000000000000" charset="-122"/>
                <a:ea typeface="MiSans Normal" panose="00000500000000000000" charset="-122"/>
              </a:rPr>
              <a:t>N</a:t>
            </a:r>
            <a:r>
              <a:rPr lang="en-US" altLang="zh-CN" sz="2800" b="1" i="1" dirty="0">
                <a:solidFill>
                  <a:schemeClr val="tx2">
                    <a:lumMod val="75000"/>
                    <a:lumOff val="25000"/>
                  </a:schemeClr>
                </a:solidFill>
                <a:latin typeface="MiSans Normal" panose="00000500000000000000" charset="-122"/>
                <a:ea typeface="MiSans Normal" panose="00000500000000000000" charset="-122"/>
              </a:rPr>
              <a:t>  </a:t>
            </a:r>
            <a:r>
              <a:rPr lang="zh-CN" altLang="en-US" sz="2800" b="1" i="1" dirty="0">
                <a:solidFill>
                  <a:schemeClr val="tx2">
                    <a:lumMod val="75000"/>
                    <a:lumOff val="25000"/>
                  </a:schemeClr>
                </a:solidFill>
                <a:latin typeface="MiSans Normal" panose="00000500000000000000" charset="-122"/>
                <a:ea typeface="MiSans Normal" panose="00000500000000000000" charset="-122"/>
              </a:rPr>
              <a:t>K</a:t>
            </a:r>
            <a:r>
              <a:rPr lang="en-US" altLang="zh-CN" sz="2800" b="1" i="1" dirty="0">
                <a:solidFill>
                  <a:schemeClr val="tx2">
                    <a:lumMod val="75000"/>
                    <a:lumOff val="25000"/>
                  </a:schemeClr>
                </a:solidFill>
                <a:latin typeface="MiSans Normal" panose="00000500000000000000" charset="-122"/>
                <a:ea typeface="MiSans Normal" panose="00000500000000000000" charset="-122"/>
              </a:rPr>
              <a:t>  </a:t>
            </a:r>
            <a:r>
              <a:rPr lang="zh-CN" altLang="en-US" sz="2800" b="1" i="1" dirty="0">
                <a:solidFill>
                  <a:schemeClr val="tx2">
                    <a:lumMod val="75000"/>
                    <a:lumOff val="25000"/>
                  </a:schemeClr>
                </a:solidFill>
                <a:latin typeface="MiSans Normal" panose="00000500000000000000" charset="-122"/>
                <a:ea typeface="MiSans Normal" panose="00000500000000000000" charset="-122"/>
              </a:rPr>
              <a:t>S</a:t>
            </a:r>
          </a:p>
        </p:txBody>
      </p:sp>
      <p:pic>
        <p:nvPicPr>
          <p:cNvPr id="3" name="图片 2">
            <a:extLst>
              <a:ext uri="{FF2B5EF4-FFF2-40B4-BE49-F238E27FC236}">
                <a16:creationId xmlns:a16="http://schemas.microsoft.com/office/drawing/2014/main" id="{F53B926B-A799-4E1D-96F0-958C2CE60D96}"/>
              </a:ext>
            </a:extLst>
          </p:cNvPr>
          <p:cNvPicPr>
            <a:picLocks noChangeAspect="1"/>
          </p:cNvPicPr>
          <p:nvPr/>
        </p:nvPicPr>
        <p:blipFill>
          <a:blip r:embed="rId3"/>
          <a:stretch>
            <a:fillRect/>
          </a:stretch>
        </p:blipFill>
        <p:spPr>
          <a:xfrm>
            <a:off x="5283200" y="785813"/>
            <a:ext cx="1799272" cy="1799272"/>
          </a:xfrm>
          <a:prstGeom prst="rect">
            <a:avLst/>
          </a:prstGeom>
        </p:spPr>
      </p:pic>
    </p:spTree>
    <p:custDataLst>
      <p:tags r:id="rId1"/>
    </p:custDataLst>
    <p:extLst>
      <p:ext uri="{BB962C8B-B14F-4D97-AF65-F5344CB8AC3E}">
        <p14:creationId xmlns:p14="http://schemas.microsoft.com/office/powerpoint/2010/main" val="381388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208397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缺失值</a:t>
            </a:r>
            <a:endParaRPr lang="en-US" altLang="zh-CN" b="1" dirty="0">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94" y="1473407"/>
            <a:ext cx="10058400" cy="4957414"/>
          </a:xfrm>
          <a:prstGeom prst="rect">
            <a:avLst/>
          </a:prstGeom>
        </p:spPr>
      </p:pic>
    </p:spTree>
    <p:extLst>
      <p:ext uri="{BB962C8B-B14F-4D97-AF65-F5344CB8AC3E}">
        <p14:creationId xmlns:p14="http://schemas.microsoft.com/office/powerpoint/2010/main" val="204879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2083973"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缺失值</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2853" y="1011742"/>
            <a:ext cx="7749888" cy="5619229"/>
          </a:xfrm>
          <a:prstGeom prst="rect">
            <a:avLst/>
          </a:prstGeom>
        </p:spPr>
      </p:pic>
    </p:spTree>
    <p:extLst>
      <p:ext uri="{BB962C8B-B14F-4D97-AF65-F5344CB8AC3E}">
        <p14:creationId xmlns:p14="http://schemas.microsoft.com/office/powerpoint/2010/main" val="427823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AA61ADD9-D752-3FA5-619D-87FC0BD3B8D0}"/>
              </a:ext>
            </a:extLst>
          </p:cNvPr>
          <p:cNvSpPr txBox="1"/>
          <p:nvPr/>
        </p:nvSpPr>
        <p:spPr>
          <a:xfrm>
            <a:off x="345328" y="259087"/>
            <a:ext cx="11488532"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85000"/>
                  </a:schemeClr>
                </a:solidFill>
                <a:latin typeface="Arial"/>
                <a:ea typeface="微软雅黑"/>
              </a:rPr>
              <a:t>数据处理    </a:t>
            </a:r>
            <a:r>
              <a:rPr lang="zh-CN" altLang="en-US" b="1" dirty="0">
                <a:latin typeface="Arial"/>
                <a:ea typeface="微软雅黑"/>
              </a:rPr>
              <a:t>描述性统计</a:t>
            </a:r>
            <a:r>
              <a:rPr lang="zh-CN" altLang="en-US" b="1" dirty="0">
                <a:solidFill>
                  <a:schemeClr val="bg1">
                    <a:lumMod val="85000"/>
                  </a:schemeClr>
                </a:solidFill>
                <a:latin typeface="Arial"/>
                <a:ea typeface="微软雅黑"/>
              </a:rPr>
              <a:t>    关联分析    回归建模</a:t>
            </a:r>
            <a:r>
              <a:rPr kumimoji="0" lang="zh-CN" altLang="en-US" sz="2400" b="1" i="0" u="none" strike="noStrike" kern="1200" cap="none" spc="0" normalizeH="0" baseline="0" noProof="0" dirty="0">
                <a:ln>
                  <a:noFill/>
                </a:ln>
                <a:solidFill>
                  <a:schemeClr val="bg1">
                    <a:lumMod val="85000"/>
                  </a:schemeClr>
                </a:solidFill>
                <a:effectLst/>
                <a:uLnTx/>
                <a:uFillTx/>
                <a:latin typeface="Arial"/>
                <a:ea typeface="微软雅黑"/>
                <a:cs typeface="+mn-cs"/>
              </a:rPr>
              <a:t>    生存分析</a:t>
            </a:r>
          </a:p>
        </p:txBody>
      </p:sp>
      <p:cxnSp>
        <p:nvCxnSpPr>
          <p:cNvPr id="107" name="直接连接符 106">
            <a:extLst>
              <a:ext uri="{FF2B5EF4-FFF2-40B4-BE49-F238E27FC236}">
                <a16:creationId xmlns:a16="http://schemas.microsoft.com/office/drawing/2014/main" id="{565B16B5-E533-B898-9137-35EE2A5CB7AA}"/>
              </a:ext>
            </a:extLst>
          </p:cNvPr>
          <p:cNvCxnSpPr>
            <a:cxnSpLocks/>
          </p:cNvCxnSpPr>
          <p:nvPr/>
        </p:nvCxnSpPr>
        <p:spPr>
          <a:xfrm>
            <a:off x="442914" y="720752"/>
            <a:ext cx="11306174" cy="0"/>
          </a:xfrm>
          <a:prstGeom prst="line">
            <a:avLst/>
          </a:prstGeom>
          <a:ln w="158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84D37B8-6EA7-3D4C-9A72-2CFDB9B7A4F1}"/>
              </a:ext>
            </a:extLst>
          </p:cNvPr>
          <p:cNvSpPr txBox="1"/>
          <p:nvPr/>
        </p:nvSpPr>
        <p:spPr>
          <a:xfrm>
            <a:off x="345328" y="1011742"/>
            <a:ext cx="5193881" cy="461665"/>
          </a:xfrm>
          <a:prstGeom prst="rect">
            <a:avLst/>
          </a:prstGeom>
          <a:noFill/>
        </p:spPr>
        <p:txBody>
          <a:bodyPr wrap="square">
            <a:spAutoFit/>
          </a:bodyPr>
          <a:lstStyle>
            <a:defPPr>
              <a:defRPr lang="zh-CN"/>
            </a:defPPr>
            <a:lvl1pPr>
              <a:defRPr sz="24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Arial"/>
                <a:ea typeface="微软雅黑"/>
              </a:rPr>
              <a:t>连续型变量</a:t>
            </a:r>
            <a:endParaRPr lang="en-US" altLang="zh-CN" b="1" dirty="0">
              <a:latin typeface="Arial"/>
              <a:ea typeface="微软雅黑"/>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2242" y="868032"/>
            <a:ext cx="8374773" cy="5744307"/>
          </a:xfrm>
          <a:prstGeom prst="rect">
            <a:avLst/>
          </a:prstGeom>
        </p:spPr>
      </p:pic>
    </p:spTree>
    <p:extLst>
      <p:ext uri="{BB962C8B-B14F-4D97-AF65-F5344CB8AC3E}">
        <p14:creationId xmlns:p14="http://schemas.microsoft.com/office/powerpoint/2010/main" val="7089002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376*461"/>
  <p:tag name="TABLE_ENDDRAG_RECT" val="529*79*376*461"/>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408*331"/>
  <p:tag name="TABLE_ENDDRAG_RECT" val="501*128*409*331"/>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825*115"/>
  <p:tag name="TABLE_ENDDRAG_RECT" val="55*310*825*115"/>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99*250"/>
  <p:tag name="TABLE_ENDDRAG_RECT" val="111*149*799*250"/>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6.85,&quot;left&quot;:490.85,&quot;top&quot;:60.25,&quot;width&quot;:418.4}"/>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602*307"/>
  <p:tag name="TABLE_ENDDRAG_RECT" val="6*169*602*307"/>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001-绿色">
      <a:dk1>
        <a:sysClr val="windowText" lastClr="000000"/>
      </a:dk1>
      <a:lt1>
        <a:sysClr val="window" lastClr="FFFFFF"/>
      </a:lt1>
      <a:dk2>
        <a:srgbClr val="44546A"/>
      </a:dk2>
      <a:lt2>
        <a:srgbClr val="FADC6D"/>
      </a:lt2>
      <a:accent1>
        <a:srgbClr val="0A3431"/>
      </a:accent1>
      <a:accent2>
        <a:srgbClr val="174941"/>
      </a:accent2>
      <a:accent3>
        <a:srgbClr val="245D50"/>
      </a:accent3>
      <a:accent4>
        <a:srgbClr val="307260"/>
      </a:accent4>
      <a:accent5>
        <a:srgbClr val="3D866F"/>
      </a:accent5>
      <a:accent6>
        <a:srgbClr val="4A9B7F"/>
      </a:accent6>
      <a:hlink>
        <a:srgbClr val="0A3431"/>
      </a:hlink>
      <a:folHlink>
        <a:srgbClr val="4A9B7F"/>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TotalTime>
  <Words>7573</Words>
  <Application>Microsoft Office PowerPoint</Application>
  <PresentationFormat>宽屏</PresentationFormat>
  <Paragraphs>1464</Paragraphs>
  <Slides>62</Slides>
  <Notes>60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62</vt:i4>
      </vt:variant>
    </vt:vector>
  </HeadingPairs>
  <TitlesOfParts>
    <vt:vector size="79" baseType="lpstr">
      <vt:lpstr>HelveticaExt-Normal</vt:lpstr>
      <vt:lpstr>MiSans Normal</vt:lpstr>
      <vt:lpstr>quote-cjk-patch</vt:lpstr>
      <vt:lpstr>system-ui</vt:lpstr>
      <vt:lpstr>ui-sans-serif</vt:lpstr>
      <vt:lpstr>等线</vt:lpstr>
      <vt:lpstr>等线 Light</vt:lpstr>
      <vt:lpstr>黑体</vt:lpstr>
      <vt:lpstr>思源黑体 CN</vt:lpstr>
      <vt:lpstr>思源黑体 CN Heavy</vt:lpstr>
      <vt:lpstr>宋体</vt:lpstr>
      <vt:lpstr>微软雅黑</vt:lpstr>
      <vt:lpstr>Arial</vt:lpstr>
      <vt:lpstr>Cambria Math</vt:lpstr>
      <vt:lpstr>Wingdings</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Noc Eunox</dc:creator>
  <cp:lastModifiedBy>子辰 李</cp:lastModifiedBy>
  <cp:revision>69</cp:revision>
  <dcterms:created xsi:type="dcterms:W3CDTF">2020-08-10T12:00:41Z</dcterms:created>
  <dcterms:modified xsi:type="dcterms:W3CDTF">2025-12-30T15:16:47Z</dcterms:modified>
</cp:coreProperties>
</file>